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30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0" r:id="rId10"/>
    <p:sldId id="282" r:id="rId11"/>
    <p:sldId id="285" r:id="rId12"/>
    <p:sldId id="283" r:id="rId13"/>
    <p:sldId id="286" r:id="rId14"/>
    <p:sldId id="288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300" r:id="rId25"/>
    <p:sldId id="301" r:id="rId26"/>
    <p:sldId id="312" r:id="rId27"/>
    <p:sldId id="311" r:id="rId28"/>
    <p:sldId id="313" r:id="rId29"/>
    <p:sldId id="264" r:id="rId30"/>
    <p:sldId id="266" r:id="rId31"/>
    <p:sldId id="267" r:id="rId32"/>
    <p:sldId id="306" r:id="rId33"/>
    <p:sldId id="302" r:id="rId34"/>
    <p:sldId id="307" r:id="rId35"/>
    <p:sldId id="308" r:id="rId36"/>
    <p:sldId id="309" r:id="rId37"/>
    <p:sldId id="310" r:id="rId38"/>
    <p:sldId id="269" r:id="rId39"/>
    <p:sldId id="279" r:id="rId40"/>
  </p:sldIdLst>
  <p:sldSz cx="9144000" cy="6858000" type="screen4x3"/>
  <p:notesSz cx="9144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>
      <p:cViewPr varScale="1">
        <p:scale>
          <a:sx n="108" d="100"/>
          <a:sy n="108" d="100"/>
        </p:scale>
        <p:origin x="170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251F1-4AFF-4CAD-8D84-521A0EB12E58}" type="datetimeFigureOut">
              <a:rPr lang="zh-TW" altLang="en-US" smtClean="0"/>
              <a:t>2017/3/15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36109-5EF1-4823-9698-94409C30A5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823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828285" y="1226185"/>
            <a:ext cx="2480564" cy="256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227848" y="678243"/>
            <a:ext cx="6300851" cy="4986655"/>
          </a:xfrm>
          <a:custGeom>
            <a:avLst/>
            <a:gdLst/>
            <a:ahLst/>
            <a:cxnLst/>
            <a:rect l="l" t="t" r="r" b="b"/>
            <a:pathLst>
              <a:path w="6300851" h="4986655">
                <a:moveTo>
                  <a:pt x="0" y="4986655"/>
                </a:moveTo>
                <a:lnTo>
                  <a:pt x="6300851" y="4986655"/>
                </a:lnTo>
                <a:lnTo>
                  <a:pt x="6300851" y="0"/>
                </a:lnTo>
                <a:lnTo>
                  <a:pt x="0" y="0"/>
                </a:lnTo>
                <a:lnTo>
                  <a:pt x="0" y="4986655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227848" y="4550765"/>
            <a:ext cx="6300851" cy="1114132"/>
          </a:xfrm>
          <a:custGeom>
            <a:avLst/>
            <a:gdLst/>
            <a:ahLst/>
            <a:cxnLst/>
            <a:rect l="l" t="t" r="r" b="b"/>
            <a:pathLst>
              <a:path w="6300851" h="1114132">
                <a:moveTo>
                  <a:pt x="0" y="1114132"/>
                </a:moveTo>
                <a:lnTo>
                  <a:pt x="6300851" y="1114132"/>
                </a:lnTo>
                <a:lnTo>
                  <a:pt x="6300851" y="0"/>
                </a:lnTo>
                <a:lnTo>
                  <a:pt x="0" y="0"/>
                </a:lnTo>
                <a:lnTo>
                  <a:pt x="0" y="1114132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3377" y="226821"/>
            <a:ext cx="8537244" cy="362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9590" y="1363471"/>
            <a:ext cx="8484819" cy="1489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bedded-knowhow.co.uk/" TargetMode="External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hyperlink" Target="https://www.bluetooth.com/specifications/gatt/service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etooth.com/specifications/gatt/services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92569" y="5350002"/>
            <a:ext cx="644525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w</a:t>
            </a:r>
            <a:r>
              <a:rPr sz="800" spc="-15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rev</a:t>
            </a:r>
            <a:r>
              <a:rPr sz="800" dirty="0">
                <a:latin typeface="Calibri"/>
                <a:cs typeface="Calibri"/>
              </a:rPr>
              <a:t>. 26.8.16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9248" y="678306"/>
            <a:ext cx="3129026" cy="3872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8325" y="678306"/>
            <a:ext cx="0" cy="3872483"/>
          </a:xfrm>
          <a:custGeom>
            <a:avLst/>
            <a:gdLst/>
            <a:ahLst/>
            <a:cxnLst/>
            <a:rect l="l" t="t" r="r" b="b"/>
            <a:pathLst>
              <a:path h="3872483">
                <a:moveTo>
                  <a:pt x="0" y="0"/>
                </a:moveTo>
                <a:lnTo>
                  <a:pt x="0" y="3872483"/>
                </a:lnTo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30782" y="4608957"/>
            <a:ext cx="589280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Arial"/>
                <a:cs typeface="Arial"/>
              </a:rPr>
              <a:t>Chap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15" dirty="0">
                <a:latin typeface="Arial"/>
                <a:cs typeface="Arial"/>
              </a:rPr>
              <a:t>er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220" dirty="0">
                <a:latin typeface="Arial"/>
                <a:cs typeface="Arial"/>
              </a:rPr>
              <a:t>1</a:t>
            </a:r>
            <a:r>
              <a:rPr sz="2800" spc="-15" dirty="0">
                <a:latin typeface="Arial"/>
                <a:cs typeface="Arial"/>
              </a:rPr>
              <a:t>1: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Wireless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Communi</a:t>
            </a:r>
            <a:r>
              <a:rPr sz="2800" spc="-10" dirty="0">
                <a:latin typeface="Arial"/>
                <a:cs typeface="Arial"/>
              </a:rPr>
              <a:t>c</a:t>
            </a:r>
            <a:r>
              <a:rPr sz="2800" spc="-15" dirty="0">
                <a:latin typeface="Arial"/>
                <a:cs typeface="Arial"/>
              </a:rPr>
              <a:t>at</a:t>
            </a:r>
            <a:r>
              <a:rPr sz="2800" spc="-5" dirty="0">
                <a:latin typeface="Arial"/>
                <a:cs typeface="Arial"/>
              </a:rPr>
              <a:t>i</a:t>
            </a:r>
            <a:r>
              <a:rPr sz="2800" spc="-20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25394" y="5035677"/>
            <a:ext cx="4798187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Arial"/>
                <a:cs typeface="Arial"/>
              </a:rPr>
              <a:t>–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Blueto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15" dirty="0">
                <a:latin typeface="Arial"/>
                <a:cs typeface="Arial"/>
              </a:rPr>
              <a:t>th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lang="en-US" altLang="zh-TW" sz="2800" spc="-20" dirty="0" smtClean="0">
                <a:latin typeface="Arial"/>
                <a:cs typeface="Arial"/>
              </a:rPr>
              <a:t>Low Energy</a:t>
            </a:r>
            <a:r>
              <a:rPr lang="zh-TW" altLang="en-US" sz="2800" spc="-20" dirty="0" smtClean="0">
                <a:latin typeface="Arial"/>
                <a:cs typeface="Arial"/>
              </a:rPr>
              <a:t> 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6536" y="5879591"/>
            <a:ext cx="7585075" cy="918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6835" algn="ctr">
              <a:lnSpc>
                <a:spcPct val="100000"/>
              </a:lnSpc>
            </a:pPr>
            <a:r>
              <a:rPr sz="1200" i="1" dirty="0">
                <a:latin typeface="Arial"/>
                <a:cs typeface="Arial"/>
              </a:rPr>
              <a:t>If you</a:t>
            </a:r>
            <a:r>
              <a:rPr sz="1200" i="1" spc="-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use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or</a:t>
            </a:r>
            <a:r>
              <a:rPr sz="1200" i="1" spc="-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ref</a:t>
            </a:r>
            <a:r>
              <a:rPr sz="1200" i="1" spc="5" dirty="0">
                <a:latin typeface="Arial"/>
                <a:cs typeface="Arial"/>
              </a:rPr>
              <a:t>e</a:t>
            </a:r>
            <a:r>
              <a:rPr sz="1200" i="1" dirty="0">
                <a:latin typeface="Arial"/>
                <a:cs typeface="Arial"/>
              </a:rPr>
              <a:t>rence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</a:t>
            </a:r>
            <a:r>
              <a:rPr sz="1200" i="1" spc="5" dirty="0">
                <a:latin typeface="Arial"/>
                <a:cs typeface="Arial"/>
              </a:rPr>
              <a:t>h</a:t>
            </a:r>
            <a:r>
              <a:rPr sz="1200" i="1" dirty="0">
                <a:latin typeface="Arial"/>
                <a:cs typeface="Arial"/>
              </a:rPr>
              <a:t>ese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sl</a:t>
            </a:r>
            <a:r>
              <a:rPr sz="1200" i="1" spc="-5" dirty="0">
                <a:latin typeface="Arial"/>
                <a:cs typeface="Arial"/>
              </a:rPr>
              <a:t>i</a:t>
            </a:r>
            <a:r>
              <a:rPr sz="1200" i="1" dirty="0">
                <a:latin typeface="Arial"/>
                <a:cs typeface="Arial"/>
              </a:rPr>
              <a:t>des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or</a:t>
            </a:r>
            <a:r>
              <a:rPr sz="1200" i="1" spc="-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</a:t>
            </a:r>
            <a:r>
              <a:rPr sz="1200" i="1" spc="5" dirty="0">
                <a:latin typeface="Arial"/>
                <a:cs typeface="Arial"/>
              </a:rPr>
              <a:t>h</a:t>
            </a:r>
            <a:r>
              <a:rPr sz="1200" i="1" dirty="0">
                <a:latin typeface="Arial"/>
                <a:cs typeface="Arial"/>
              </a:rPr>
              <a:t>e</a:t>
            </a:r>
            <a:r>
              <a:rPr sz="1200" i="1" spc="-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associat</a:t>
            </a:r>
            <a:r>
              <a:rPr sz="1200" i="1" spc="-10" dirty="0">
                <a:latin typeface="Arial"/>
                <a:cs typeface="Arial"/>
              </a:rPr>
              <a:t>e</a:t>
            </a:r>
            <a:r>
              <a:rPr sz="1200" i="1" dirty="0">
                <a:latin typeface="Arial"/>
                <a:cs typeface="Arial"/>
              </a:rPr>
              <a:t>d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</a:t>
            </a:r>
            <a:r>
              <a:rPr sz="1200" i="1" spc="5" dirty="0">
                <a:latin typeface="Arial"/>
                <a:cs typeface="Arial"/>
              </a:rPr>
              <a:t>e</a:t>
            </a:r>
            <a:r>
              <a:rPr sz="1200" i="1" dirty="0">
                <a:latin typeface="Arial"/>
                <a:cs typeface="Arial"/>
              </a:rPr>
              <a:t>xt</a:t>
            </a:r>
            <a:r>
              <a:rPr sz="1200" i="1" spc="5" dirty="0">
                <a:latin typeface="Arial"/>
                <a:cs typeface="Arial"/>
              </a:rPr>
              <a:t>b</a:t>
            </a:r>
            <a:r>
              <a:rPr sz="1200" i="1" dirty="0">
                <a:latin typeface="Arial"/>
                <a:cs typeface="Arial"/>
              </a:rPr>
              <a:t>ook,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ple</a:t>
            </a:r>
            <a:r>
              <a:rPr sz="1200" i="1" spc="5" dirty="0">
                <a:latin typeface="Arial"/>
                <a:cs typeface="Arial"/>
              </a:rPr>
              <a:t>a</a:t>
            </a:r>
            <a:r>
              <a:rPr sz="1200" i="1" dirty="0">
                <a:latin typeface="Arial"/>
                <a:cs typeface="Arial"/>
              </a:rPr>
              <a:t>se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cite</a:t>
            </a:r>
            <a:r>
              <a:rPr sz="1200" i="1" spc="-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</a:t>
            </a:r>
            <a:r>
              <a:rPr sz="1200" i="1" spc="5" dirty="0">
                <a:latin typeface="Arial"/>
                <a:cs typeface="Arial"/>
              </a:rPr>
              <a:t>h</a:t>
            </a:r>
            <a:r>
              <a:rPr sz="1200" i="1" dirty="0">
                <a:latin typeface="Arial"/>
                <a:cs typeface="Arial"/>
              </a:rPr>
              <a:t>e</a:t>
            </a:r>
            <a:r>
              <a:rPr sz="1200" i="1" spc="-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or</a:t>
            </a:r>
            <a:r>
              <a:rPr sz="1200" i="1" spc="-10" dirty="0">
                <a:latin typeface="Arial"/>
                <a:cs typeface="Arial"/>
              </a:rPr>
              <a:t>i</a:t>
            </a:r>
            <a:r>
              <a:rPr sz="1200" i="1" dirty="0">
                <a:latin typeface="Arial"/>
                <a:cs typeface="Arial"/>
              </a:rPr>
              <a:t>gin</a:t>
            </a:r>
            <a:r>
              <a:rPr sz="1200" i="1" spc="5" dirty="0">
                <a:latin typeface="Arial"/>
                <a:cs typeface="Arial"/>
              </a:rPr>
              <a:t>a</a:t>
            </a:r>
            <a:r>
              <a:rPr sz="1200" i="1" dirty="0">
                <a:latin typeface="Arial"/>
                <a:cs typeface="Arial"/>
              </a:rPr>
              <a:t>l</a:t>
            </a:r>
            <a:r>
              <a:rPr sz="1200" i="1" spc="-3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aut</a:t>
            </a:r>
            <a:r>
              <a:rPr sz="1200" i="1" spc="5" dirty="0">
                <a:latin typeface="Arial"/>
                <a:cs typeface="Arial"/>
              </a:rPr>
              <a:t>h</a:t>
            </a:r>
            <a:r>
              <a:rPr sz="1200" i="1" dirty="0">
                <a:latin typeface="Arial"/>
                <a:cs typeface="Arial"/>
              </a:rPr>
              <a:t>ors’</a:t>
            </a:r>
            <a:r>
              <a:rPr sz="1200" i="1" spc="-95" dirty="0">
                <a:latin typeface="Arial"/>
                <a:cs typeface="Arial"/>
              </a:rPr>
              <a:t> </a:t>
            </a:r>
            <a:r>
              <a:rPr sz="1200" i="1" spc="5" dirty="0">
                <a:latin typeface="Arial"/>
                <a:cs typeface="Arial"/>
              </a:rPr>
              <a:t>w</a:t>
            </a:r>
            <a:r>
              <a:rPr sz="1200" i="1" dirty="0">
                <a:latin typeface="Arial"/>
                <a:cs typeface="Arial"/>
              </a:rPr>
              <a:t>ork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as f</a:t>
            </a:r>
            <a:r>
              <a:rPr sz="1200" i="1" spc="5" dirty="0">
                <a:latin typeface="Arial"/>
                <a:cs typeface="Arial"/>
              </a:rPr>
              <a:t>o</a:t>
            </a:r>
            <a:r>
              <a:rPr sz="1200" i="1" dirty="0">
                <a:latin typeface="Arial"/>
                <a:cs typeface="Arial"/>
              </a:rPr>
              <a:t>l</a:t>
            </a:r>
            <a:r>
              <a:rPr sz="1200" i="1" spc="-5" dirty="0">
                <a:latin typeface="Arial"/>
                <a:cs typeface="Arial"/>
              </a:rPr>
              <a:t>l</a:t>
            </a:r>
            <a:r>
              <a:rPr sz="1200" i="1" dirty="0">
                <a:latin typeface="Arial"/>
                <a:cs typeface="Arial"/>
              </a:rPr>
              <a:t>o</a:t>
            </a:r>
            <a:r>
              <a:rPr sz="1200" i="1" spc="5" dirty="0">
                <a:latin typeface="Arial"/>
                <a:cs typeface="Arial"/>
              </a:rPr>
              <a:t>w</a:t>
            </a:r>
            <a:r>
              <a:rPr sz="1200" i="1" dirty="0">
                <a:latin typeface="Arial"/>
                <a:cs typeface="Arial"/>
              </a:rPr>
              <a:t>s: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</a:pPr>
            <a:endParaRPr sz="600"/>
          </a:p>
          <a:p>
            <a:pPr algn="ctr">
              <a:lnSpc>
                <a:spcPct val="100000"/>
              </a:lnSpc>
            </a:pPr>
            <a:r>
              <a:rPr sz="1200" spc="-125" dirty="0">
                <a:latin typeface="Arial"/>
                <a:cs typeface="Arial"/>
              </a:rPr>
              <a:t>T</a:t>
            </a:r>
            <a:r>
              <a:rPr sz="1200" spc="-10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ul</a:t>
            </a:r>
            <a:r>
              <a:rPr sz="1200" spc="-15" dirty="0">
                <a:latin typeface="Arial"/>
                <a:cs typeface="Arial"/>
              </a:rPr>
              <a:t>s</a:t>
            </a:r>
            <a:r>
              <a:rPr sz="1200" spc="-10" dirty="0">
                <a:latin typeface="Arial"/>
                <a:cs typeface="Arial"/>
              </a:rPr>
              <a:t>o</a:t>
            </a:r>
            <a:r>
              <a:rPr sz="1200" spc="5" dirty="0">
                <a:latin typeface="Arial"/>
                <a:cs typeface="Arial"/>
              </a:rPr>
              <a:t>n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&amp;</a:t>
            </a:r>
            <a:r>
              <a:rPr sz="1200" spc="65" dirty="0">
                <a:latin typeface="Arial"/>
                <a:cs typeface="Arial"/>
              </a:rPr>
              <a:t> </a:t>
            </a:r>
            <a:r>
              <a:rPr sz="1200" spc="40" dirty="0">
                <a:latin typeface="Arial"/>
                <a:cs typeface="Arial"/>
              </a:rPr>
              <a:t>W</a:t>
            </a:r>
            <a:r>
              <a:rPr sz="1200" spc="-1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lm</a:t>
            </a:r>
            <a:r>
              <a:rPr sz="1200" spc="-15" dirty="0">
                <a:latin typeface="Arial"/>
                <a:cs typeface="Arial"/>
              </a:rPr>
              <a:t>s</a:t>
            </a:r>
            <a:r>
              <a:rPr sz="1200" spc="-10" dirty="0">
                <a:latin typeface="Arial"/>
                <a:cs typeface="Arial"/>
              </a:rPr>
              <a:t>h</a:t>
            </a:r>
            <a:r>
              <a:rPr sz="1200" dirty="0">
                <a:latin typeface="Arial"/>
                <a:cs typeface="Arial"/>
              </a:rPr>
              <a:t>urst,</a:t>
            </a:r>
            <a:r>
              <a:rPr sz="1200" spc="90" dirty="0">
                <a:latin typeface="Arial"/>
                <a:cs typeface="Arial"/>
              </a:rPr>
              <a:t> </a:t>
            </a:r>
            <a:r>
              <a:rPr sz="1200" spc="-125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(</a:t>
            </a:r>
            <a:r>
              <a:rPr sz="1200" dirty="0">
                <a:latin typeface="Arial"/>
                <a:cs typeface="Arial"/>
              </a:rPr>
              <a:t>2</a:t>
            </a:r>
            <a:r>
              <a:rPr sz="1200" spc="-10" dirty="0">
                <a:latin typeface="Arial"/>
                <a:cs typeface="Arial"/>
              </a:rPr>
              <a:t>01</a:t>
            </a:r>
            <a:r>
              <a:rPr sz="1200" spc="5" dirty="0">
                <a:latin typeface="Arial"/>
                <a:cs typeface="Arial"/>
              </a:rPr>
              <a:t>6</a:t>
            </a:r>
            <a:r>
              <a:rPr sz="1200" spc="-5" dirty="0">
                <a:latin typeface="Arial"/>
                <a:cs typeface="Arial"/>
              </a:rPr>
              <a:t>)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Fast</a:t>
            </a:r>
            <a:r>
              <a:rPr sz="1200" spc="9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an</a:t>
            </a:r>
            <a:r>
              <a:rPr sz="1200" dirty="0">
                <a:latin typeface="Arial"/>
                <a:cs typeface="Arial"/>
              </a:rPr>
              <a:t>d</a:t>
            </a:r>
            <a:r>
              <a:rPr sz="1200" spc="9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-25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f</a:t>
            </a:r>
            <a:r>
              <a:rPr sz="1200" spc="5" dirty="0">
                <a:latin typeface="Arial"/>
                <a:cs typeface="Arial"/>
              </a:rPr>
              <a:t>e</a:t>
            </a:r>
            <a:r>
              <a:rPr sz="1200" dirty="0">
                <a:latin typeface="Arial"/>
                <a:cs typeface="Arial"/>
              </a:rPr>
              <a:t>cti</a:t>
            </a:r>
            <a:r>
              <a:rPr sz="1200" spc="-15" dirty="0">
                <a:latin typeface="Arial"/>
                <a:cs typeface="Arial"/>
              </a:rPr>
              <a:t>v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9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-5" dirty="0">
                <a:latin typeface="Arial"/>
                <a:cs typeface="Arial"/>
              </a:rPr>
              <a:t>m</a:t>
            </a:r>
            <a:r>
              <a:rPr sz="1200" spc="-10" dirty="0">
                <a:latin typeface="Arial"/>
                <a:cs typeface="Arial"/>
              </a:rPr>
              <a:t>be</a:t>
            </a:r>
            <a:r>
              <a:rPr sz="1200" dirty="0">
                <a:latin typeface="Arial"/>
                <a:cs typeface="Arial"/>
              </a:rPr>
              <a:t>d</a:t>
            </a:r>
            <a:r>
              <a:rPr sz="1200" spc="-10" dirty="0">
                <a:latin typeface="Arial"/>
                <a:cs typeface="Arial"/>
              </a:rPr>
              <a:t>de</a:t>
            </a:r>
            <a:r>
              <a:rPr sz="1200" dirty="0">
                <a:latin typeface="Arial"/>
                <a:cs typeface="Arial"/>
              </a:rPr>
              <a:t>d</a:t>
            </a:r>
            <a:r>
              <a:rPr sz="1200" spc="9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</a:t>
            </a:r>
            <a:r>
              <a:rPr sz="1200" spc="-15" dirty="0">
                <a:latin typeface="Arial"/>
                <a:cs typeface="Arial"/>
              </a:rPr>
              <a:t>y</a:t>
            </a:r>
            <a:r>
              <a:rPr sz="1200" dirty="0">
                <a:latin typeface="Arial"/>
                <a:cs typeface="Arial"/>
              </a:rPr>
              <a:t>st</a:t>
            </a:r>
            <a:r>
              <a:rPr sz="1200" spc="5" dirty="0">
                <a:latin typeface="Arial"/>
                <a:cs typeface="Arial"/>
              </a:rPr>
              <a:t>em</a:t>
            </a:r>
            <a:r>
              <a:rPr sz="1200" dirty="0">
                <a:latin typeface="Arial"/>
                <a:cs typeface="Arial"/>
              </a:rPr>
              <a:t>s</a:t>
            </a:r>
            <a:r>
              <a:rPr sz="1200" spc="90" dirty="0">
                <a:latin typeface="Arial"/>
                <a:cs typeface="Arial"/>
              </a:rPr>
              <a:t> </a:t>
            </a:r>
            <a:r>
              <a:rPr sz="1200" spc="-15" dirty="0">
                <a:latin typeface="Arial"/>
                <a:cs typeface="Arial"/>
              </a:rPr>
              <a:t>D</a:t>
            </a:r>
            <a:r>
              <a:rPr sz="1200" dirty="0">
                <a:latin typeface="Arial"/>
                <a:cs typeface="Arial"/>
              </a:rPr>
              <a:t>esi</a:t>
            </a:r>
            <a:r>
              <a:rPr sz="1200" spc="-10" dirty="0">
                <a:latin typeface="Arial"/>
                <a:cs typeface="Arial"/>
              </a:rPr>
              <a:t>g</a:t>
            </a:r>
            <a:r>
              <a:rPr sz="1200" dirty="0">
                <a:latin typeface="Arial"/>
                <a:cs typeface="Arial"/>
              </a:rPr>
              <a:t>n</a:t>
            </a:r>
            <a:r>
              <a:rPr sz="1200" spc="9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8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Ap</a:t>
            </a:r>
            <a:r>
              <a:rPr sz="1200" dirty="0">
                <a:latin typeface="Arial"/>
                <a:cs typeface="Arial"/>
              </a:rPr>
              <a:t>pl</a:t>
            </a:r>
            <a:r>
              <a:rPr sz="1200" spc="-15" dirty="0">
                <a:latin typeface="Arial"/>
                <a:cs typeface="Arial"/>
              </a:rPr>
              <a:t>y</a:t>
            </a:r>
            <a:r>
              <a:rPr sz="1200" dirty="0">
                <a:latin typeface="Arial"/>
                <a:cs typeface="Arial"/>
              </a:rPr>
              <a:t>ing</a:t>
            </a:r>
            <a:r>
              <a:rPr sz="1200" spc="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</a:t>
            </a:r>
            <a:r>
              <a:rPr sz="1200" spc="-5" dirty="0">
                <a:latin typeface="Arial"/>
                <a:cs typeface="Arial"/>
              </a:rPr>
              <a:t>h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9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ARM</a:t>
            </a:r>
            <a:r>
              <a:rPr sz="1200" spc="8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m</a:t>
            </a:r>
            <a:r>
              <a:rPr sz="1200" spc="-10" dirty="0">
                <a:latin typeface="Arial"/>
                <a:cs typeface="Arial"/>
              </a:rPr>
              <a:t>be</a:t>
            </a:r>
            <a:r>
              <a:rPr sz="1200" dirty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(</a:t>
            </a:r>
            <a:r>
              <a:rPr sz="1200" dirty="0">
                <a:latin typeface="Arial"/>
                <a:cs typeface="Arial"/>
              </a:rPr>
              <a:t>2</a:t>
            </a:r>
            <a:r>
              <a:rPr sz="1200" spc="-7" baseline="24305" dirty="0">
                <a:latin typeface="Arial"/>
                <a:cs typeface="Arial"/>
              </a:rPr>
              <a:t>n</a:t>
            </a:r>
            <a:r>
              <a:rPr sz="1200" baseline="24305" dirty="0">
                <a:latin typeface="Arial"/>
                <a:cs typeface="Arial"/>
              </a:rPr>
              <a:t>d </a:t>
            </a:r>
            <a:r>
              <a:rPr sz="1200" spc="-157" baseline="2430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5" dirty="0">
                <a:latin typeface="Arial"/>
                <a:cs typeface="Arial"/>
              </a:rPr>
              <a:t>d</a:t>
            </a:r>
            <a:r>
              <a:rPr sz="1200" dirty="0">
                <a:latin typeface="Arial"/>
                <a:cs typeface="Arial"/>
              </a:rPr>
              <a:t>it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o</a:t>
            </a:r>
            <a:r>
              <a:rPr sz="1200" spc="-5" dirty="0">
                <a:latin typeface="Arial"/>
                <a:cs typeface="Arial"/>
              </a:rPr>
              <a:t>n)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N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-15" dirty="0">
                <a:latin typeface="Arial"/>
                <a:cs typeface="Arial"/>
              </a:rPr>
              <a:t>w</a:t>
            </a:r>
            <a:r>
              <a:rPr sz="1200" dirty="0">
                <a:latin typeface="Arial"/>
                <a:cs typeface="Arial"/>
              </a:rPr>
              <a:t>n</a:t>
            </a:r>
            <a:r>
              <a:rPr sz="1200" spc="5" dirty="0">
                <a:latin typeface="Arial"/>
                <a:cs typeface="Arial"/>
              </a:rPr>
              <a:t>e</a:t>
            </a:r>
            <a:r>
              <a:rPr sz="1200" dirty="0">
                <a:latin typeface="Arial"/>
                <a:cs typeface="Arial"/>
              </a:rPr>
              <a:t>s,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</a:t>
            </a:r>
            <a:r>
              <a:rPr sz="1200" spc="-15" dirty="0">
                <a:latin typeface="Arial"/>
                <a:cs typeface="Arial"/>
              </a:rPr>
              <a:t>x</a:t>
            </a:r>
            <a:r>
              <a:rPr sz="1200" spc="1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ord,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ISB</a:t>
            </a:r>
            <a:r>
              <a:rPr sz="1200" spc="-5" dirty="0">
                <a:latin typeface="Arial"/>
                <a:cs typeface="Arial"/>
              </a:rPr>
              <a:t>N</a:t>
            </a:r>
            <a:r>
              <a:rPr sz="1200" dirty="0">
                <a:latin typeface="Arial"/>
                <a:cs typeface="Arial"/>
              </a:rPr>
              <a:t>: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97</a:t>
            </a:r>
            <a:r>
              <a:rPr sz="1200" spc="5" dirty="0">
                <a:latin typeface="Arial"/>
                <a:cs typeface="Arial"/>
              </a:rPr>
              <a:t>8</a:t>
            </a:r>
            <a:r>
              <a:rPr sz="1200" spc="-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0</a:t>
            </a:r>
            <a:r>
              <a:rPr sz="1200" spc="-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0</a:t>
            </a:r>
            <a:r>
              <a:rPr sz="1200" spc="-10" dirty="0">
                <a:latin typeface="Arial"/>
                <a:cs typeface="Arial"/>
              </a:rPr>
              <a:t>8</a:t>
            </a:r>
            <a:r>
              <a:rPr sz="1200" spc="-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1</a:t>
            </a:r>
            <a:r>
              <a:rPr sz="1200" spc="-5" dirty="0">
                <a:latin typeface="Arial"/>
                <a:cs typeface="Arial"/>
              </a:rPr>
              <a:t>0</a:t>
            </a:r>
            <a:r>
              <a:rPr sz="1200" spc="-10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8</a:t>
            </a:r>
            <a:r>
              <a:rPr sz="1200" spc="-5" dirty="0">
                <a:latin typeface="Arial"/>
                <a:cs typeface="Arial"/>
              </a:rPr>
              <a:t>8</a:t>
            </a:r>
            <a:r>
              <a:rPr sz="1200" spc="-10" dirty="0">
                <a:latin typeface="Arial"/>
                <a:cs typeface="Arial"/>
              </a:rPr>
              <a:t>0</a:t>
            </a:r>
            <a:r>
              <a:rPr sz="1200" spc="-5" dirty="0">
                <a:latin typeface="Arial"/>
                <a:cs typeface="Arial"/>
              </a:rPr>
              <a:t>-</a:t>
            </a:r>
            <a:r>
              <a:rPr sz="1200" spc="-10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750"/>
              </a:lnSpc>
              <a:spcBef>
                <a:spcPts val="25"/>
              </a:spcBef>
            </a:pPr>
            <a:endParaRPr sz="750"/>
          </a:p>
          <a:p>
            <a:pPr marR="55244" algn="ctr">
              <a:lnSpc>
                <a:spcPct val="100000"/>
              </a:lnSpc>
            </a:pPr>
            <a:r>
              <a:rPr sz="1200" u="sng" spc="-15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ww</a:t>
            </a:r>
            <a:r>
              <a:rPr sz="1200" u="sng" spc="-75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w</a:t>
            </a:r>
            <a:r>
              <a:rPr sz="1200" u="sng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.</a:t>
            </a:r>
            <a:r>
              <a:rPr sz="1200" u="sng" spc="5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em</a:t>
            </a:r>
            <a:r>
              <a:rPr sz="1200" u="sng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bedded</a:t>
            </a:r>
            <a:r>
              <a:rPr sz="1200" u="sng" spc="-5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-</a:t>
            </a:r>
            <a:r>
              <a:rPr sz="1200" u="sng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kn</a:t>
            </a:r>
            <a:r>
              <a:rPr sz="1200" u="sng" spc="-10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o</a:t>
            </a:r>
            <a:r>
              <a:rPr sz="1200" u="sng" spc="-15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w</a:t>
            </a:r>
            <a:r>
              <a:rPr sz="1200" u="sng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h</a:t>
            </a:r>
            <a:r>
              <a:rPr sz="1200" u="sng" spc="-10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o</a:t>
            </a:r>
            <a:r>
              <a:rPr sz="1200" u="sng" spc="-75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w</a:t>
            </a:r>
            <a:r>
              <a:rPr sz="1200" u="sng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.c</a:t>
            </a:r>
            <a:r>
              <a:rPr sz="1200" u="sng" spc="5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o</a:t>
            </a:r>
            <a:r>
              <a:rPr sz="1200" u="sng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.</a:t>
            </a:r>
            <a:r>
              <a:rPr sz="1200" u="sng" spc="-5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u</a:t>
            </a:r>
            <a:r>
              <a:rPr sz="1200" u="sng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k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72000" y="762000"/>
            <a:ext cx="2895600" cy="3581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object 4"/>
          <p:cNvSpPr/>
          <p:nvPr/>
        </p:nvSpPr>
        <p:spPr>
          <a:xfrm>
            <a:off x="4597794" y="1361802"/>
            <a:ext cx="2844012" cy="23817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2817290" y="2318065"/>
            <a:ext cx="1297510" cy="9585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52400"/>
            <a:ext cx="2057400" cy="6750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3377" y="1143000"/>
            <a:ext cx="84900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Compared to other wireless standards, the rapid growth of BLE is relatively easy to explain: BLE has gone further faster because its fate is so intimately tied to </a:t>
            </a:r>
            <a:r>
              <a:rPr lang="en-US" altLang="zh-TW" sz="2000" dirty="0" smtClean="0"/>
              <a:t>the</a:t>
            </a:r>
            <a:r>
              <a:rPr lang="zh-TW" altLang="en-US" sz="2000" dirty="0" smtClean="0"/>
              <a:t> </a:t>
            </a:r>
            <a:r>
              <a:rPr lang="en-US" altLang="zh-TW" sz="2000" dirty="0"/>
              <a:t>phenomenal growth in smartphones, tablets, and mobile computing.</a:t>
            </a:r>
            <a:endParaRPr lang="zh-TW" altLang="en-US" sz="20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303377" y="226821"/>
            <a:ext cx="4649623" cy="430887"/>
          </a:xfrm>
        </p:spPr>
        <p:txBody>
          <a:bodyPr/>
          <a:lstStyle/>
          <a:p>
            <a:r>
              <a:rPr lang="en-US" altLang="zh-TW" sz="2800" dirty="0"/>
              <a:t>What Makes BLE Different</a:t>
            </a:r>
            <a:r>
              <a:rPr lang="en-US" altLang="zh-TW" sz="2800" dirty="0" smtClean="0"/>
              <a:t>?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350536" y="2181667"/>
            <a:ext cx="849008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Key </a:t>
            </a:r>
            <a:r>
              <a:rPr lang="en-US" altLang="zh-TW" sz="2400" dirty="0" smtClean="0"/>
              <a:t>Benefits</a:t>
            </a: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low </a:t>
            </a:r>
            <a:r>
              <a:rPr lang="en-US" altLang="zh-TW" sz="2400" dirty="0"/>
              <a:t>power </a:t>
            </a:r>
            <a:r>
              <a:rPr lang="en-US" altLang="zh-TW" sz="2400" dirty="0" smtClean="0"/>
              <a:t>consumption</a:t>
            </a:r>
            <a:r>
              <a:rPr lang="zh-TW" altLang="en-US" sz="2400" dirty="0" smtClean="0"/>
              <a:t> </a:t>
            </a:r>
            <a:r>
              <a:rPr lang="en-US" altLang="zh-TW" sz="2400" dirty="0"/>
              <a:t>- Designed for coin cells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(</a:t>
            </a:r>
            <a:r>
              <a:rPr lang="en-US" altLang="zh-TW" sz="2400" dirty="0"/>
              <a:t>15ma peak transmit, 1uA sleep)</a:t>
            </a:r>
            <a:endParaRPr lang="en-US" altLang="zh-TW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Low latency connection (</a:t>
            </a:r>
            <a:r>
              <a:rPr lang="en-US" altLang="zh-TW" sz="2400" dirty="0" smtClean="0"/>
              <a:t>3ms)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Designed </a:t>
            </a:r>
            <a:r>
              <a:rPr lang="en-US" altLang="zh-TW" sz="2400" dirty="0"/>
              <a:t>to send small packets of data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(Connect-</a:t>
            </a:r>
            <a:r>
              <a:rPr lang="en-US" altLang="zh-TW" sz="2400" dirty="0"/>
              <a:t>&gt;transmit-&gt;disconnect-&gt;</a:t>
            </a:r>
            <a:r>
              <a:rPr lang="en-US" altLang="zh-TW" sz="2400" dirty="0" smtClean="0"/>
              <a:t>sleep)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Small </a:t>
            </a:r>
            <a:r>
              <a:rPr lang="en-US" altLang="zh-TW" sz="2400" dirty="0"/>
              <a:t>size and low </a:t>
            </a:r>
            <a:r>
              <a:rPr lang="en-US" altLang="zh-TW" sz="2400" dirty="0" smtClean="0"/>
              <a:t>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Low bandwidth(~100 kbps)</a:t>
            </a:r>
          </a:p>
        </p:txBody>
      </p:sp>
    </p:spTree>
    <p:extLst>
      <p:ext uri="{BB962C8B-B14F-4D97-AF65-F5344CB8AC3E}">
        <p14:creationId xmlns:p14="http://schemas.microsoft.com/office/powerpoint/2010/main" val="355968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7" y="226820"/>
            <a:ext cx="4802023" cy="430887"/>
          </a:xfrm>
        </p:spPr>
        <p:txBody>
          <a:bodyPr/>
          <a:lstStyle/>
          <a:p>
            <a:r>
              <a:rPr lang="en-SG" sz="2800" dirty="0"/>
              <a:t>Bluetooth Classic vs SMART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3377" y="856239"/>
            <a:ext cx="3256086" cy="519111"/>
          </a:xfrm>
        </p:spPr>
        <p:txBody>
          <a:bodyPr/>
          <a:lstStyle/>
          <a:p>
            <a:r>
              <a:rPr lang="en-SG" dirty="0"/>
              <a:t>An actual battery-life comparison</a:t>
            </a:r>
          </a:p>
          <a:p>
            <a:r>
              <a:rPr lang="en-SG" dirty="0" err="1"/>
              <a:t>Innova’s</a:t>
            </a:r>
            <a:r>
              <a:rPr lang="en-SG" dirty="0"/>
              <a:t> anti-loss products</a:t>
            </a:r>
          </a:p>
        </p:txBody>
      </p:sp>
      <p:pic>
        <p:nvPicPr>
          <p:cNvPr id="3074" name="Picture 2" descr="http://54.255.181.80/wp-content/uploads/2014/05/629839_6433e04d251c412ea9c4f52931939fde-e140021271559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43" y="2374497"/>
            <a:ext cx="2760954" cy="216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907" y="2374497"/>
            <a:ext cx="3489406" cy="2226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41204" y="3194261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vs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367371" y="5181600"/>
            <a:ext cx="3192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Protag G1 (Classic)</a:t>
            </a:r>
          </a:p>
          <a:p>
            <a:r>
              <a:rPr lang="en-SG" dirty="0"/>
              <a:t>Released: 2012</a:t>
            </a:r>
          </a:p>
          <a:p>
            <a:r>
              <a:rPr lang="en-SG" dirty="0"/>
              <a:t>Battery Capacity: 3.7V, 270mAh </a:t>
            </a:r>
          </a:p>
          <a:p>
            <a:r>
              <a:rPr lang="en-SG" b="1" dirty="0"/>
              <a:t>Battery Life: 1 - 2 weeks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50564" y="5181599"/>
            <a:ext cx="3192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Protag Elite (SMART)</a:t>
            </a:r>
          </a:p>
          <a:p>
            <a:r>
              <a:rPr lang="en-SG" dirty="0"/>
              <a:t>Released: 2013</a:t>
            </a:r>
          </a:p>
          <a:p>
            <a:r>
              <a:rPr lang="en-SG" dirty="0"/>
              <a:t>Battery Capacity: 3.7V, 150mAh </a:t>
            </a:r>
          </a:p>
          <a:p>
            <a:r>
              <a:rPr lang="en-SG" b="1" dirty="0"/>
              <a:t>Battery Life: 6 months to 1 year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52400"/>
            <a:ext cx="2057400" cy="67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52400"/>
            <a:ext cx="2057400" cy="675084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303377" y="226821"/>
            <a:ext cx="8537244" cy="430887"/>
          </a:xfrm>
        </p:spPr>
        <p:txBody>
          <a:bodyPr/>
          <a:lstStyle/>
          <a:p>
            <a:r>
              <a:rPr lang="en-US" altLang="zh-TW" sz="2800" dirty="0" smtClean="0"/>
              <a:t>Classic Bluetooth vs BLE</a:t>
            </a:r>
            <a:endParaRPr lang="zh-TW" altLang="en-US" sz="28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345205"/>
              </p:ext>
            </p:extLst>
          </p:nvPr>
        </p:nvGraphicFramePr>
        <p:xfrm>
          <a:off x="303377" y="836110"/>
          <a:ext cx="8537244" cy="5640895"/>
        </p:xfrm>
        <a:graphic>
          <a:graphicData uri="http://schemas.openxmlformats.org/drawingml/2006/table">
            <a:tbl>
              <a:tblPr/>
              <a:tblGrid>
                <a:gridCol w="2845748">
                  <a:extLst>
                    <a:ext uri="{9D8B030D-6E8A-4147-A177-3AD203B41FA5}">
                      <a16:colId xmlns="" xmlns:a16="http://schemas.microsoft.com/office/drawing/2014/main" val="3612802470"/>
                    </a:ext>
                  </a:extLst>
                </a:gridCol>
                <a:gridCol w="2845748">
                  <a:extLst>
                    <a:ext uri="{9D8B030D-6E8A-4147-A177-3AD203B41FA5}">
                      <a16:colId xmlns="" xmlns:a16="http://schemas.microsoft.com/office/drawing/2014/main" val="231462193"/>
                    </a:ext>
                  </a:extLst>
                </a:gridCol>
                <a:gridCol w="2845748">
                  <a:extLst>
                    <a:ext uri="{9D8B030D-6E8A-4147-A177-3AD203B41FA5}">
                      <a16:colId xmlns="" xmlns:a16="http://schemas.microsoft.com/office/drawing/2014/main" val="243885086"/>
                    </a:ext>
                  </a:extLst>
                </a:gridCol>
              </a:tblGrid>
              <a:tr h="256404">
                <a:tc>
                  <a:txBody>
                    <a:bodyPr/>
                    <a:lstStyle/>
                    <a:p>
                      <a:pPr lvl="0" algn="l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Specifications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Bluetooth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BLE(Bluetooth Low Energy)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83733840"/>
                  </a:ext>
                </a:extLst>
              </a:tr>
              <a:tr h="256404"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/>
                        <a:t>Network/Topology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Scatternet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Star Bus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03782943"/>
                  </a:ext>
                </a:extLst>
              </a:tr>
              <a:tr h="256404"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/>
                        <a:t>Power consumption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Low (less than 30 mA)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Very Low (less than 15 mA)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59372689"/>
                  </a:ext>
                </a:extLst>
              </a:tr>
              <a:tr h="256404"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/>
                        <a:t>Speed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700 Kbps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 Mbps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38420927"/>
                  </a:ext>
                </a:extLst>
              </a:tr>
              <a:tr h="448708"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/>
                        <a:t>Range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&lt;30 m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50 meters( 150 meters in open field)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2458484"/>
                  </a:ext>
                </a:extLst>
              </a:tr>
              <a:tr h="256404"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/>
                        <a:t>RF Frequency band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2400 MHz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2400 MHz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85280142"/>
                  </a:ext>
                </a:extLst>
              </a:tr>
              <a:tr h="833315">
                <a:tc>
                  <a:txBody>
                    <a:bodyPr/>
                    <a:lstStyle/>
                    <a:p>
                      <a:pPr lvl="0" algn="l"/>
                      <a:r>
                        <a:rPr lang="en-US" sz="1200"/>
                        <a:t>Frequency Channels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79 channels from 2.400 GHz to 2.4835 GHz with 1 MHz spacing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40 channels from 2402MHz to 2480 MHz (includes 3 advertising and 37 data channels)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73812445"/>
                  </a:ext>
                </a:extLst>
              </a:tr>
              <a:tr h="448708"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/>
                        <a:t>Modulation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GFSK (modulation index 0.35) , </a:t>
                      </a:r>
                      <a:r>
                        <a:rPr lang="el-GR" sz="1200" dirty="0"/>
                        <a:t>π/4 </a:t>
                      </a:r>
                      <a:r>
                        <a:rPr lang="en-US" sz="1200" dirty="0"/>
                        <a:t>DQPSK, 8DPSK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GFSK (modulation index 0.5)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13450850"/>
                  </a:ext>
                </a:extLst>
              </a:tr>
              <a:tr h="448708"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/>
                        <a:t>Latency in data transfer between two devices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Approx. 100 </a:t>
                      </a:r>
                      <a:r>
                        <a:rPr lang="en-US" sz="1200" dirty="0" err="1"/>
                        <a:t>ms</a:t>
                      </a:r>
                      <a:endParaRPr lang="en-US" sz="1200" dirty="0"/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Approx. 3 ms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3859777"/>
                  </a:ext>
                </a:extLst>
              </a:tr>
              <a:tr h="256404"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/>
                        <a:t>Spreading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FHSS (1MHz channel)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FHSS (2MHz channel)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08424520"/>
                  </a:ext>
                </a:extLst>
              </a:tr>
              <a:tr h="256404"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/>
                        <a:t>Link layer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TDMA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TDMA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36005161"/>
                  </a:ext>
                </a:extLst>
              </a:tr>
              <a:tr h="256404"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/>
                        <a:t>message size(bytes)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358 (Max)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 to 47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33343264"/>
                  </a:ext>
                </a:extLst>
              </a:tr>
              <a:tr h="448708"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/>
                        <a:t>Error detection/correction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 bit CRC(header), 16 bit CRC, 2/3 FEC(payload), ACKs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24 bit CRC, ACKs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37320452"/>
                  </a:ext>
                </a:extLst>
              </a:tr>
              <a:tr h="448708"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/>
                        <a:t>Security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64b/128b, user defined application layer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128 bits AES, user defined application layer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35442846"/>
                  </a:ext>
                </a:extLst>
              </a:tr>
              <a:tr h="256404"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/>
                        <a:t>Application throughput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0.7 to 2.1 Mbps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less than 0.3 Mbps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0940324"/>
                  </a:ext>
                </a:extLst>
              </a:tr>
              <a:tr h="256404">
                <a:tc>
                  <a:txBody>
                    <a:bodyPr/>
                    <a:lstStyle/>
                    <a:p>
                      <a:pPr lvl="0" algn="l"/>
                      <a:r>
                        <a:rPr lang="en-US" sz="1200" dirty="0"/>
                        <a:t>Nodes/Active Slaves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7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Unlimited </a:t>
                      </a:r>
                    </a:p>
                  </a:txBody>
                  <a:tcPr marL="16921" marR="16921" marT="8461" marB="84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49720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5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7651"/>
            <a:ext cx="8249362" cy="1576024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303377" y="226821"/>
            <a:ext cx="4497223" cy="430887"/>
          </a:xfrm>
        </p:spPr>
        <p:txBody>
          <a:bodyPr/>
          <a:lstStyle/>
          <a:p>
            <a:r>
              <a:rPr lang="en-US" altLang="zh-TW" sz="2800" dirty="0"/>
              <a:t>Specification configurations</a:t>
            </a:r>
            <a:endParaRPr lang="zh-TW" altLang="en-US" sz="2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70" y="187170"/>
            <a:ext cx="2057400" cy="67508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7" y="2938221"/>
            <a:ext cx="7773823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57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3377" y="226821"/>
            <a:ext cx="8537244" cy="430887"/>
          </a:xfrm>
        </p:spPr>
        <p:txBody>
          <a:bodyPr/>
          <a:lstStyle/>
          <a:p>
            <a:r>
              <a:rPr lang="en-US" altLang="zh-TW" sz="2800" dirty="0"/>
              <a:t>BLE Platform Support</a:t>
            </a:r>
            <a:endParaRPr lang="zh-TW" altLang="en-US" sz="2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03377" y="1143000"/>
            <a:ext cx="8484819" cy="3323987"/>
          </a:xfrm>
        </p:spPr>
        <p:txBody>
          <a:bodyPr/>
          <a:lstStyle/>
          <a:p>
            <a:r>
              <a:rPr lang="en-US" altLang="zh-TW" sz="2400" dirty="0"/>
              <a:t>Support for Bluetooth 4.0 and Bluetooth Low Energy (which is a subset of BT 4.0) is available </a:t>
            </a:r>
            <a:r>
              <a:rPr lang="en-US" altLang="zh-TW" sz="2400" dirty="0" smtClean="0"/>
              <a:t>on most </a:t>
            </a:r>
            <a:r>
              <a:rPr lang="en-US" altLang="zh-TW" sz="2400" dirty="0"/>
              <a:t>major platforms as of the versions listed below</a:t>
            </a:r>
            <a:r>
              <a:rPr lang="en-US" altLang="zh-TW" sz="2400" dirty="0" smtClean="0"/>
              <a:t>:</a:t>
            </a:r>
          </a:p>
          <a:p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iOS5+ (iOS7+ preferred)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Android 4.3+ (numerous bug fixes in 4.4+)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Apple OS X 10.6+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Windows 8 (XP, Vista and 7 </a:t>
            </a:r>
            <a:r>
              <a:rPr lang="en-US" altLang="zh-TW" sz="2400" dirty="0" smtClean="0"/>
              <a:t>only support Bluetooth </a:t>
            </a:r>
            <a:r>
              <a:rPr lang="en-US" altLang="zh-TW" sz="2400" dirty="0"/>
              <a:t>2.1)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GNU/Linux Vanilla </a:t>
            </a:r>
            <a:r>
              <a:rPr lang="en-US" altLang="zh-TW" sz="2400" dirty="0" err="1"/>
              <a:t>BlueZ</a:t>
            </a:r>
            <a:r>
              <a:rPr lang="en-US" altLang="zh-TW" sz="2400" dirty="0"/>
              <a:t> 4.93+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70" y="187170"/>
            <a:ext cx="2057400" cy="67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04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6426" y="1054951"/>
            <a:ext cx="5916269" cy="523145"/>
          </a:xfrm>
        </p:spPr>
        <p:txBody>
          <a:bodyPr/>
          <a:lstStyle/>
          <a:p>
            <a:r>
              <a:rPr lang="en-US" altLang="zh-TW" sz="3200" dirty="0" smtClean="0"/>
              <a:t>GAP </a:t>
            </a:r>
            <a:r>
              <a:rPr lang="en-US" altLang="zh-TW" sz="3200" dirty="0"/>
              <a:t>- Generic Access </a:t>
            </a:r>
            <a:r>
              <a:rPr lang="en-US" altLang="zh-TW" sz="3200" dirty="0" smtClean="0"/>
              <a:t>Profile</a:t>
            </a:r>
            <a:endParaRPr lang="zh-TW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70" y="187170"/>
            <a:ext cx="2057400" cy="675084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840739" y="1681318"/>
            <a:ext cx="7769861" cy="863501"/>
          </a:xfrm>
        </p:spPr>
        <p:txBody>
          <a:bodyPr/>
          <a:lstStyle/>
          <a:p>
            <a:r>
              <a:rPr lang="en-US" altLang="zh-TW" dirty="0"/>
              <a:t>GAP </a:t>
            </a:r>
            <a:r>
              <a:rPr lang="en-US" altLang="zh-TW" dirty="0" smtClean="0"/>
              <a:t>controls </a:t>
            </a:r>
            <a:r>
              <a:rPr lang="en-US" altLang="zh-TW" dirty="0"/>
              <a:t>connections </a:t>
            </a:r>
            <a:r>
              <a:rPr lang="en-US" altLang="zh-TW" dirty="0" smtClean="0"/>
              <a:t>and advertising </a:t>
            </a:r>
            <a:r>
              <a:rPr lang="en-US" altLang="zh-TW" dirty="0"/>
              <a:t>in Bluetooth. GAP is what makes your device visible to the outside world, </a:t>
            </a:r>
            <a:r>
              <a:rPr lang="en-US" altLang="zh-TW" dirty="0" smtClean="0"/>
              <a:t>and determines </a:t>
            </a:r>
            <a:r>
              <a:rPr lang="en-US" altLang="zh-TW" dirty="0"/>
              <a:t>how two devices can (or can't) interact with each other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</p:txBody>
      </p: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840739" y="2723002"/>
            <a:ext cx="6322061" cy="3715045"/>
            <a:chOff x="504" y="552"/>
            <a:chExt cx="4752" cy="3216"/>
          </a:xfrm>
        </p:grpSpPr>
        <p:sp>
          <p:nvSpPr>
            <p:cNvPr id="8" name="Rectangle 25"/>
            <p:cNvSpPr/>
            <p:nvPr/>
          </p:nvSpPr>
          <p:spPr>
            <a:xfrm>
              <a:off x="504" y="2808"/>
              <a:ext cx="4752" cy="9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  <a:latin typeface="Arial Narrow" pitchFamily="34" charset="0"/>
                </a:rPr>
                <a:t>Controller</a:t>
              </a:r>
              <a:endParaRPr lang="en-GB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9" name="Rectangle 24"/>
            <p:cNvSpPr/>
            <p:nvPr/>
          </p:nvSpPr>
          <p:spPr>
            <a:xfrm>
              <a:off x="504" y="1032"/>
              <a:ext cx="4752" cy="17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sq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  <a:latin typeface="Arial Narrow" pitchFamily="34" charset="0"/>
                </a:rPr>
                <a:t>Host</a:t>
              </a:r>
              <a:endParaRPr lang="en-GB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0" name="Rectangle 23"/>
            <p:cNvSpPr/>
            <p:nvPr/>
          </p:nvSpPr>
          <p:spPr>
            <a:xfrm>
              <a:off x="504" y="552"/>
              <a:ext cx="4752" cy="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  <a:latin typeface="Arial Narrow" pitchFamily="34" charset="0"/>
                </a:rPr>
                <a:t>Apps</a:t>
              </a:r>
              <a:endParaRPr lang="en-GB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1" name="Rounded Rectangle 9"/>
            <p:cNvSpPr/>
            <p:nvPr/>
          </p:nvSpPr>
          <p:spPr>
            <a:xfrm>
              <a:off x="551" y="1080"/>
              <a:ext cx="3489" cy="33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latin typeface="Arial Narrow" pitchFamily="34" charset="0"/>
                </a:rPr>
                <a:t>Generic Access Profile</a:t>
              </a:r>
              <a:endParaRPr lang="en-GB" dirty="0">
                <a:latin typeface="Arial Narrow" pitchFamily="34" charset="0"/>
              </a:endParaRPr>
            </a:p>
          </p:txBody>
        </p:sp>
        <p:sp>
          <p:nvSpPr>
            <p:cNvPr id="12" name="Rounded Rectangle 10"/>
            <p:cNvSpPr>
              <a:spLocks noChangeArrowheads="1"/>
            </p:cNvSpPr>
            <p:nvPr/>
          </p:nvSpPr>
          <p:spPr bwMode="auto">
            <a:xfrm>
              <a:off x="552" y="1464"/>
              <a:ext cx="3490" cy="336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 algn="ctr">
              <a:noFill/>
              <a:round/>
              <a:headEnd/>
              <a:tailEnd/>
            </a:ln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solidFill>
                    <a:srgbClr val="FFFFFF"/>
                  </a:solidFill>
                  <a:latin typeface="Arial Narrow" pitchFamily="34" charset="0"/>
                </a:rPr>
                <a:t>Generic Attribute Profile</a:t>
              </a:r>
              <a:endParaRPr lang="en-GB">
                <a:solidFill>
                  <a:srgbClr val="FFFFFF"/>
                </a:solidFill>
                <a:latin typeface="Arial Narrow" pitchFamily="34" charset="0"/>
              </a:endParaRPr>
            </a:p>
          </p:txBody>
        </p:sp>
        <p:sp>
          <p:nvSpPr>
            <p:cNvPr id="13" name="Rounded Rectangle 11"/>
            <p:cNvSpPr>
              <a:spLocks noChangeArrowheads="1"/>
            </p:cNvSpPr>
            <p:nvPr/>
          </p:nvSpPr>
          <p:spPr bwMode="auto">
            <a:xfrm>
              <a:off x="552" y="1848"/>
              <a:ext cx="1824" cy="336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25400" algn="ctr">
              <a:noFill/>
              <a:round/>
              <a:headEnd/>
              <a:tailEnd/>
            </a:ln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solidFill>
                    <a:srgbClr val="FFFFFF"/>
                  </a:solidFill>
                  <a:latin typeface="Arial Narrow" pitchFamily="34" charset="0"/>
                </a:rPr>
                <a:t>Attribute Protocol</a:t>
              </a:r>
              <a:endParaRPr lang="en-GB">
                <a:solidFill>
                  <a:srgbClr val="FFFFFF"/>
                </a:solidFill>
                <a:latin typeface="Arial Narrow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424" y="1848"/>
              <a:ext cx="1618" cy="336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latin typeface="Arial Narrow" pitchFamily="34" charset="0"/>
                </a:rPr>
                <a:t>Security Manager</a:t>
              </a:r>
              <a:endParaRPr lang="en-GB" dirty="0">
                <a:latin typeface="Arial Narrow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51" y="2231"/>
              <a:ext cx="3489" cy="338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latin typeface="Arial Narrow" pitchFamily="34" charset="0"/>
                </a:rPr>
                <a:t>Logical Link Control &amp; Adaptation Protocol</a:t>
              </a:r>
              <a:endParaRPr lang="en-GB" dirty="0">
                <a:latin typeface="Arial Narrow" pitchFamily="34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51" y="2617"/>
              <a:ext cx="3489" cy="33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latin typeface="Arial Narrow" pitchFamily="34" charset="0"/>
                </a:rPr>
                <a:t>Host Controller Interface</a:t>
              </a:r>
              <a:endParaRPr lang="en-GB" dirty="0">
                <a:latin typeface="Arial Narrow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51" y="3384"/>
              <a:ext cx="3489" cy="33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latin typeface="Arial Narrow" pitchFamily="34" charset="0"/>
                </a:rPr>
                <a:t>Physical Layer</a:t>
              </a:r>
              <a:endParaRPr lang="en-GB" dirty="0">
                <a:latin typeface="Arial Narrow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51" y="3000"/>
              <a:ext cx="1823" cy="336"/>
            </a:xfrm>
            <a:prstGeom prst="roundRect">
              <a:avLst/>
            </a:prstGeom>
            <a:solidFill>
              <a:srgbClr val="99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latin typeface="Arial Narrow" pitchFamily="34" charset="0"/>
                </a:rPr>
                <a:t>Link Layer</a:t>
              </a:r>
              <a:endParaRPr lang="en-GB" dirty="0">
                <a:latin typeface="Arial Narrow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424" y="3000"/>
              <a:ext cx="1618" cy="33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latin typeface="Arial Narrow" pitchFamily="34" charset="0"/>
                </a:rPr>
                <a:t>Direct Test Mode</a:t>
              </a:r>
              <a:endParaRPr lang="en-GB" dirty="0">
                <a:latin typeface="Arial Narrow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51" y="600"/>
              <a:ext cx="3489" cy="33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  <a:latin typeface="Arial Narrow" pitchFamily="34" charset="0"/>
                </a:rPr>
                <a:t>Applications = Profiles &amp; Services</a:t>
              </a:r>
              <a:endParaRPr lang="en-GB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672134" y="3274409"/>
            <a:ext cx="5181600" cy="5117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標題 1"/>
          <p:cNvSpPr txBox="1">
            <a:spLocks/>
          </p:cNvSpPr>
          <p:nvPr/>
        </p:nvSpPr>
        <p:spPr>
          <a:xfrm>
            <a:off x="304800" y="238855"/>
            <a:ext cx="591626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TW" sz="3200" kern="0" dirty="0" smtClean="0">
                <a:solidFill>
                  <a:sysClr val="windowText" lastClr="000000"/>
                </a:solidFill>
              </a:rPr>
              <a:t>Protocol Stack</a:t>
            </a:r>
            <a:endParaRPr lang="zh-TW" altLang="en-US" sz="32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808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452" y="895156"/>
            <a:ext cx="5916269" cy="492443"/>
          </a:xfrm>
        </p:spPr>
        <p:txBody>
          <a:bodyPr/>
          <a:lstStyle/>
          <a:p>
            <a:r>
              <a:rPr lang="en-US" altLang="zh-TW" sz="3200" dirty="0" smtClean="0"/>
              <a:t>Device role</a:t>
            </a:r>
            <a:endParaRPr lang="zh-TW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70" y="187170"/>
            <a:ext cx="2057400" cy="675084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370452" y="1572440"/>
            <a:ext cx="7769861" cy="553998"/>
          </a:xfrm>
        </p:spPr>
        <p:txBody>
          <a:bodyPr/>
          <a:lstStyle/>
          <a:p>
            <a:r>
              <a:rPr lang="en-US" altLang="zh-TW" dirty="0"/>
              <a:t>GAP defines various roles for devices, but the two key concepts to keep in mind are </a:t>
            </a:r>
            <a:r>
              <a:rPr lang="en-US" altLang="zh-TW" b="1" dirty="0" smtClean="0"/>
              <a:t>Central </a:t>
            </a:r>
            <a:r>
              <a:rPr lang="en-US" altLang="zh-TW" dirty="0" smtClean="0"/>
              <a:t>devices </a:t>
            </a:r>
            <a:r>
              <a:rPr lang="en-US" altLang="zh-TW" dirty="0"/>
              <a:t>and </a:t>
            </a:r>
            <a:r>
              <a:rPr lang="en-US" altLang="zh-TW" b="1" dirty="0"/>
              <a:t>Peripheral </a:t>
            </a:r>
            <a:r>
              <a:rPr lang="en-US" altLang="zh-TW" dirty="0"/>
              <a:t>devices.</a:t>
            </a:r>
          </a:p>
        </p:txBody>
      </p:sp>
      <p:sp>
        <p:nvSpPr>
          <p:cNvPr id="23" name="標題 1"/>
          <p:cNvSpPr txBox="1">
            <a:spLocks/>
          </p:cNvSpPr>
          <p:nvPr/>
        </p:nvSpPr>
        <p:spPr>
          <a:xfrm>
            <a:off x="370451" y="201812"/>
            <a:ext cx="591626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TW" sz="3200" kern="0" dirty="0" smtClean="0">
                <a:solidFill>
                  <a:schemeClr val="bg1">
                    <a:lumMod val="65000"/>
                  </a:schemeClr>
                </a:solidFill>
              </a:rPr>
              <a:t>GAP - Generic Access Profile</a:t>
            </a:r>
            <a:endParaRPr lang="zh-TW" altLang="en-US" sz="3200" kern="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311279"/>
            <a:ext cx="5174770" cy="307629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0451" y="5249251"/>
            <a:ext cx="853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Peripheral </a:t>
            </a:r>
            <a:r>
              <a:rPr lang="en-US" altLang="zh-TW" dirty="0"/>
              <a:t>devices are small, low power, resource </a:t>
            </a:r>
            <a:r>
              <a:rPr lang="en-US" altLang="zh-TW" dirty="0" smtClean="0"/>
              <a:t>constrained </a:t>
            </a:r>
            <a:r>
              <a:rPr lang="en-US" altLang="zh-TW" dirty="0"/>
              <a:t>devices that can connect</a:t>
            </a:r>
          </a:p>
          <a:p>
            <a:r>
              <a:rPr lang="en-US" altLang="zh-TW" dirty="0"/>
              <a:t>to a much more powerful central device. 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370451" y="5969895"/>
            <a:ext cx="8163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Central</a:t>
            </a:r>
            <a:r>
              <a:rPr lang="en-US" altLang="zh-TW" dirty="0"/>
              <a:t> devices are usually the mobile phone or tablet that you connect to with far </a:t>
            </a:r>
            <a:r>
              <a:rPr lang="en-US" altLang="zh-TW" dirty="0" smtClean="0"/>
              <a:t>more processing </a:t>
            </a:r>
            <a:r>
              <a:rPr lang="en-US" altLang="zh-TW" dirty="0"/>
              <a:t>power and memory.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4776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452" y="895156"/>
            <a:ext cx="6792348" cy="492443"/>
          </a:xfrm>
        </p:spPr>
        <p:txBody>
          <a:bodyPr/>
          <a:lstStyle/>
          <a:p>
            <a:r>
              <a:rPr lang="en-US" altLang="zh-TW" sz="2800" dirty="0"/>
              <a:t>Advertising and Scan Response Data</a:t>
            </a:r>
            <a:endParaRPr lang="zh-TW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70" y="187170"/>
            <a:ext cx="2057400" cy="675084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370451" y="1461912"/>
            <a:ext cx="8536680" cy="553998"/>
          </a:xfrm>
        </p:spPr>
        <p:txBody>
          <a:bodyPr/>
          <a:lstStyle/>
          <a:p>
            <a:r>
              <a:rPr lang="en-US" altLang="zh-TW" dirty="0"/>
              <a:t>There are two ways to send advertising out with GAP. The </a:t>
            </a:r>
            <a:r>
              <a:rPr lang="en-US" altLang="zh-TW" b="1" dirty="0"/>
              <a:t>Advertising Data payload</a:t>
            </a:r>
            <a:r>
              <a:rPr lang="en-US" altLang="zh-TW" dirty="0"/>
              <a:t> and </a:t>
            </a:r>
            <a:r>
              <a:rPr lang="en-US" altLang="zh-TW" dirty="0" smtClean="0"/>
              <a:t>the </a:t>
            </a:r>
            <a:r>
              <a:rPr lang="en-US" altLang="zh-TW" b="1" dirty="0" smtClean="0"/>
              <a:t>Scan </a:t>
            </a:r>
            <a:r>
              <a:rPr lang="en-US" altLang="zh-TW" b="1" dirty="0"/>
              <a:t>Response payload</a:t>
            </a:r>
            <a:r>
              <a:rPr lang="en-US" altLang="zh-TW" dirty="0" smtClean="0"/>
              <a:t>. </a:t>
            </a:r>
            <a:endParaRPr lang="en-US" altLang="zh-TW" dirty="0"/>
          </a:p>
        </p:txBody>
      </p:sp>
      <p:sp>
        <p:nvSpPr>
          <p:cNvPr id="23" name="標題 1"/>
          <p:cNvSpPr txBox="1">
            <a:spLocks/>
          </p:cNvSpPr>
          <p:nvPr/>
        </p:nvSpPr>
        <p:spPr>
          <a:xfrm>
            <a:off x="370451" y="201812"/>
            <a:ext cx="591626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TW" sz="3200" kern="0" dirty="0" smtClean="0">
                <a:solidFill>
                  <a:schemeClr val="bg1">
                    <a:lumMod val="65000"/>
                  </a:schemeClr>
                </a:solidFill>
              </a:rPr>
              <a:t>GAP - Generic Access Profile</a:t>
            </a:r>
            <a:endParaRPr lang="zh-TW" altLang="en-US" sz="3200" kern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0451" y="4550886"/>
            <a:ext cx="8536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Peripheral </a:t>
            </a:r>
            <a:r>
              <a:rPr lang="en-US" altLang="zh-TW" dirty="0"/>
              <a:t>will set a specific advertising interval, and every time this interval passes, it will</a:t>
            </a:r>
          </a:p>
          <a:p>
            <a:r>
              <a:rPr lang="en-US" altLang="zh-TW" dirty="0"/>
              <a:t>retransmit it's main advertising </a:t>
            </a:r>
            <a:r>
              <a:rPr lang="en-US" altLang="zh-TW" dirty="0" smtClean="0"/>
              <a:t>packet. 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370451" y="5410200"/>
            <a:ext cx="81639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If a listening device is interested in the scan response payload (and it is available on </a:t>
            </a:r>
            <a:r>
              <a:rPr lang="en-US" altLang="zh-TW" dirty="0" smtClean="0"/>
              <a:t>the peripheral</a:t>
            </a:r>
            <a:r>
              <a:rPr lang="en-US" altLang="zh-TW" dirty="0"/>
              <a:t>) it can optionally request the scan response payload, and the </a:t>
            </a:r>
            <a:r>
              <a:rPr lang="en-US" altLang="zh-TW" b="1" dirty="0"/>
              <a:t>peripheral</a:t>
            </a:r>
            <a:r>
              <a:rPr lang="en-US" altLang="zh-TW" dirty="0"/>
              <a:t> will </a:t>
            </a:r>
            <a:r>
              <a:rPr lang="en-US" altLang="zh-TW" dirty="0" smtClean="0"/>
              <a:t>respond with </a:t>
            </a:r>
            <a:r>
              <a:rPr lang="en-US" altLang="zh-TW" dirty="0"/>
              <a:t>the additional data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51" y="2272051"/>
            <a:ext cx="8414140" cy="191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81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6426" y="1054951"/>
            <a:ext cx="5916269" cy="492443"/>
          </a:xfrm>
        </p:spPr>
        <p:txBody>
          <a:bodyPr/>
          <a:lstStyle/>
          <a:p>
            <a:r>
              <a:rPr lang="en-US" altLang="zh-TW" sz="3200" dirty="0"/>
              <a:t>GATT - Generic Attribute Profile</a:t>
            </a:r>
            <a:endParaRPr lang="zh-TW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70" y="187170"/>
            <a:ext cx="2057400" cy="675084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840739" y="1681318"/>
            <a:ext cx="7769861" cy="553998"/>
          </a:xfrm>
        </p:spPr>
        <p:txBody>
          <a:bodyPr/>
          <a:lstStyle/>
          <a:p>
            <a:r>
              <a:rPr lang="en-US" altLang="zh-TW" dirty="0"/>
              <a:t>GATT </a:t>
            </a:r>
            <a:r>
              <a:rPr lang="en-US" altLang="zh-TW" dirty="0" smtClean="0"/>
              <a:t>defines </a:t>
            </a:r>
            <a:r>
              <a:rPr lang="en-US" altLang="zh-TW" dirty="0"/>
              <a:t>the way that two </a:t>
            </a:r>
            <a:r>
              <a:rPr lang="en-US" altLang="zh-TW" dirty="0" smtClean="0"/>
              <a:t>Bluetooth LE </a:t>
            </a:r>
            <a:r>
              <a:rPr lang="en-US" altLang="zh-TW" dirty="0"/>
              <a:t>devices transfer data back and forth using concepts called </a:t>
            </a:r>
            <a:r>
              <a:rPr lang="en-US" altLang="zh-TW" b="1" dirty="0"/>
              <a:t>Services</a:t>
            </a:r>
            <a:r>
              <a:rPr lang="en-US" altLang="zh-TW" dirty="0"/>
              <a:t> </a:t>
            </a:r>
            <a:r>
              <a:rPr lang="en-US" altLang="zh-TW" dirty="0" smtClean="0"/>
              <a:t>and </a:t>
            </a:r>
            <a:r>
              <a:rPr lang="en-US" altLang="zh-TW" b="1" dirty="0" smtClean="0"/>
              <a:t>Characteristics</a:t>
            </a:r>
            <a:r>
              <a:rPr lang="en-US" altLang="zh-TW" dirty="0"/>
              <a:t>. </a:t>
            </a:r>
            <a:endParaRPr lang="en-US" altLang="zh-TW" dirty="0" smtClean="0"/>
          </a:p>
        </p:txBody>
      </p:sp>
      <p:sp>
        <p:nvSpPr>
          <p:cNvPr id="22" name="標題 1"/>
          <p:cNvSpPr txBox="1">
            <a:spLocks/>
          </p:cNvSpPr>
          <p:nvPr/>
        </p:nvSpPr>
        <p:spPr>
          <a:xfrm>
            <a:off x="304800" y="238855"/>
            <a:ext cx="591626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TW" sz="3200" kern="0" dirty="0" smtClean="0">
                <a:solidFill>
                  <a:sysClr val="windowText" lastClr="000000"/>
                </a:solidFill>
              </a:rPr>
              <a:t>Protocol Stack</a:t>
            </a:r>
            <a:endParaRPr lang="zh-TW" altLang="en-US" sz="32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761112" y="2366458"/>
            <a:ext cx="6066895" cy="3085247"/>
            <a:chOff x="685800" y="2723002"/>
            <a:chExt cx="6477000" cy="3715045"/>
          </a:xfrm>
        </p:grpSpPr>
        <p:grpSp>
          <p:nvGrpSpPr>
            <p:cNvPr id="7" name="Group 18"/>
            <p:cNvGrpSpPr>
              <a:grpSpLocks/>
            </p:cNvGrpSpPr>
            <p:nvPr/>
          </p:nvGrpSpPr>
          <p:grpSpPr bwMode="auto">
            <a:xfrm>
              <a:off x="840739" y="2723002"/>
              <a:ext cx="6322061" cy="3715045"/>
              <a:chOff x="504" y="552"/>
              <a:chExt cx="4752" cy="3216"/>
            </a:xfrm>
          </p:grpSpPr>
          <p:sp>
            <p:nvSpPr>
              <p:cNvPr id="8" name="Rectangle 25"/>
              <p:cNvSpPr/>
              <p:nvPr/>
            </p:nvSpPr>
            <p:spPr>
              <a:xfrm>
                <a:off x="504" y="2808"/>
                <a:ext cx="4752" cy="9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Arial Narrow" pitchFamily="34" charset="0"/>
                  </a:rPr>
                  <a:t>Controller</a:t>
                </a:r>
                <a:endParaRPr lang="en-GB" dirty="0">
                  <a:solidFill>
                    <a:schemeClr val="tx1"/>
                  </a:solidFill>
                  <a:latin typeface="Arial Narrow" pitchFamily="34" charset="0"/>
                </a:endParaRPr>
              </a:p>
            </p:txBody>
          </p:sp>
          <p:sp>
            <p:nvSpPr>
              <p:cNvPr id="9" name="Rectangle 24"/>
              <p:cNvSpPr/>
              <p:nvPr/>
            </p:nvSpPr>
            <p:spPr>
              <a:xfrm>
                <a:off x="504" y="1032"/>
                <a:ext cx="4752" cy="17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sq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Arial Narrow" pitchFamily="34" charset="0"/>
                  </a:rPr>
                  <a:t>Host</a:t>
                </a:r>
                <a:endParaRPr lang="en-GB" dirty="0">
                  <a:solidFill>
                    <a:schemeClr val="tx1"/>
                  </a:solidFill>
                  <a:latin typeface="Arial Narrow" pitchFamily="34" charset="0"/>
                </a:endParaRPr>
              </a:p>
            </p:txBody>
          </p:sp>
          <p:sp>
            <p:nvSpPr>
              <p:cNvPr id="10" name="Rectangle 23"/>
              <p:cNvSpPr/>
              <p:nvPr/>
            </p:nvSpPr>
            <p:spPr>
              <a:xfrm>
                <a:off x="504" y="552"/>
                <a:ext cx="4752" cy="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Arial Narrow" pitchFamily="34" charset="0"/>
                  </a:rPr>
                  <a:t>Apps</a:t>
                </a:r>
                <a:endParaRPr lang="en-GB" dirty="0">
                  <a:solidFill>
                    <a:schemeClr val="tx1"/>
                  </a:solidFill>
                  <a:latin typeface="Arial Narrow" pitchFamily="34" charset="0"/>
                </a:endParaRPr>
              </a:p>
            </p:txBody>
          </p:sp>
          <p:sp>
            <p:nvSpPr>
              <p:cNvPr id="11" name="Rounded Rectangle 9"/>
              <p:cNvSpPr/>
              <p:nvPr/>
            </p:nvSpPr>
            <p:spPr>
              <a:xfrm>
                <a:off x="551" y="1080"/>
                <a:ext cx="3489" cy="336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latin typeface="Arial Narrow" pitchFamily="34" charset="0"/>
                  </a:rPr>
                  <a:t>Generic Access Profile</a:t>
                </a:r>
                <a:endParaRPr lang="en-GB" dirty="0">
                  <a:latin typeface="Arial Narrow" pitchFamily="34" charset="0"/>
                </a:endParaRPr>
              </a:p>
            </p:txBody>
          </p:sp>
          <p:sp>
            <p:nvSpPr>
              <p:cNvPr id="12" name="Rounded Rectangle 10"/>
              <p:cNvSpPr>
                <a:spLocks noChangeArrowheads="1"/>
              </p:cNvSpPr>
              <p:nvPr/>
            </p:nvSpPr>
            <p:spPr bwMode="auto">
              <a:xfrm>
                <a:off x="552" y="1464"/>
                <a:ext cx="3490" cy="336"/>
              </a:xfrm>
              <a:prstGeom prst="roundRect">
                <a:avLst>
                  <a:gd name="adj" fmla="val 16667"/>
                </a:avLst>
              </a:prstGeom>
              <a:solidFill>
                <a:srgbClr val="00B0F0"/>
              </a:solidFill>
              <a:ln w="25400" algn="ctr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rgbClr val="FFFFFF"/>
                    </a:solidFill>
                    <a:latin typeface="Arial Narrow" pitchFamily="34" charset="0"/>
                  </a:rPr>
                  <a:t>Generic Attribute Profile</a:t>
                </a:r>
                <a:endParaRPr lang="en-GB">
                  <a:solidFill>
                    <a:srgbClr val="FFFFFF"/>
                  </a:solidFill>
                  <a:latin typeface="Arial Narrow" pitchFamily="34" charset="0"/>
                </a:endParaRPr>
              </a:p>
            </p:txBody>
          </p:sp>
          <p:sp>
            <p:nvSpPr>
              <p:cNvPr id="13" name="Rounded Rectangle 11"/>
              <p:cNvSpPr>
                <a:spLocks noChangeArrowheads="1"/>
              </p:cNvSpPr>
              <p:nvPr/>
            </p:nvSpPr>
            <p:spPr bwMode="auto">
              <a:xfrm>
                <a:off x="552" y="1848"/>
                <a:ext cx="1824" cy="336"/>
              </a:xfrm>
              <a:prstGeom prst="roundRect">
                <a:avLst>
                  <a:gd name="adj" fmla="val 16667"/>
                </a:avLst>
              </a:prstGeom>
              <a:solidFill>
                <a:srgbClr val="00B0F0"/>
              </a:solidFill>
              <a:ln w="25400" algn="ctr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rgbClr val="FFFFFF"/>
                    </a:solidFill>
                    <a:latin typeface="Arial Narrow" pitchFamily="34" charset="0"/>
                  </a:rPr>
                  <a:t>Attribute Protocol</a:t>
                </a:r>
                <a:endParaRPr lang="en-GB">
                  <a:solidFill>
                    <a:srgbClr val="FFFFFF"/>
                  </a:solidFill>
                  <a:latin typeface="Arial Narrow" pitchFamily="34" charset="0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2424" y="1848"/>
                <a:ext cx="1618" cy="336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latin typeface="Arial Narrow" pitchFamily="34" charset="0"/>
                  </a:rPr>
                  <a:t>Security Manager</a:t>
                </a:r>
                <a:endParaRPr lang="en-GB" dirty="0">
                  <a:latin typeface="Arial Narrow" pitchFamily="34" charset="0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551" y="2231"/>
                <a:ext cx="3489" cy="338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latin typeface="Arial Narrow" pitchFamily="34" charset="0"/>
                  </a:rPr>
                  <a:t>Logical Link Control &amp; Adaptation Protocol</a:t>
                </a:r>
                <a:endParaRPr lang="en-GB" dirty="0">
                  <a:latin typeface="Arial Narrow" pitchFamily="34" charset="0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51" y="2617"/>
                <a:ext cx="3489" cy="337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latin typeface="Arial Narrow" pitchFamily="34" charset="0"/>
                  </a:rPr>
                  <a:t>Host Controller Interface</a:t>
                </a:r>
                <a:endParaRPr lang="en-GB" dirty="0">
                  <a:latin typeface="Arial Narrow" pitchFamily="34" charset="0"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551" y="3384"/>
                <a:ext cx="3489" cy="339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latin typeface="Arial Narrow" pitchFamily="34" charset="0"/>
                  </a:rPr>
                  <a:t>Physical Layer</a:t>
                </a:r>
                <a:endParaRPr lang="en-GB" dirty="0">
                  <a:latin typeface="Arial Narrow" pitchFamily="34" charset="0"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551" y="3000"/>
                <a:ext cx="1823" cy="336"/>
              </a:xfrm>
              <a:prstGeom prst="roundRect">
                <a:avLst/>
              </a:prstGeom>
              <a:solidFill>
                <a:srgbClr val="99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latin typeface="Arial Narrow" pitchFamily="34" charset="0"/>
                  </a:rPr>
                  <a:t>Link Layer</a:t>
                </a:r>
                <a:endParaRPr lang="en-GB" dirty="0">
                  <a:latin typeface="Arial Narrow" pitchFamily="34" charset="0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424" y="3000"/>
                <a:ext cx="1618" cy="336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latin typeface="Arial Narrow" pitchFamily="34" charset="0"/>
                  </a:rPr>
                  <a:t>Direct Test Mode</a:t>
                </a:r>
                <a:endParaRPr lang="en-GB" dirty="0">
                  <a:latin typeface="Arial Narrow" pitchFamily="34" charset="0"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551" y="600"/>
                <a:ext cx="3489" cy="338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Arial Narrow" pitchFamily="34" charset="0"/>
                  </a:rPr>
                  <a:t>Applications = Profiles &amp; Services</a:t>
                </a:r>
                <a:endParaRPr lang="en-GB" dirty="0">
                  <a:solidFill>
                    <a:schemeClr val="tx1"/>
                  </a:solidFill>
                  <a:latin typeface="Arial Narrow" pitchFamily="34" charset="0"/>
                </a:endParaRPr>
              </a:p>
            </p:txBody>
          </p:sp>
        </p:grpSp>
        <p:sp>
          <p:nvSpPr>
            <p:cNvPr id="6" name="手繪多邊形 5"/>
            <p:cNvSpPr/>
            <p:nvPr/>
          </p:nvSpPr>
          <p:spPr>
            <a:xfrm>
              <a:off x="685800" y="3665626"/>
              <a:ext cx="5105400" cy="941469"/>
            </a:xfrm>
            <a:custGeom>
              <a:avLst/>
              <a:gdLst>
                <a:gd name="connsiteX0" fmla="*/ 0 w 4724400"/>
                <a:gd name="connsiteY0" fmla="*/ 0 h 900546"/>
                <a:gd name="connsiteX1" fmla="*/ 13854 w 4724400"/>
                <a:gd name="connsiteY1" fmla="*/ 900546 h 900546"/>
                <a:gd name="connsiteX2" fmla="*/ 2493818 w 4724400"/>
                <a:gd name="connsiteY2" fmla="*/ 886691 h 900546"/>
                <a:gd name="connsiteX3" fmla="*/ 2479963 w 4724400"/>
                <a:gd name="connsiteY3" fmla="*/ 484909 h 900546"/>
                <a:gd name="connsiteX4" fmla="*/ 4724400 w 4724400"/>
                <a:gd name="connsiteY4" fmla="*/ 484909 h 900546"/>
                <a:gd name="connsiteX5" fmla="*/ 4710545 w 4724400"/>
                <a:gd name="connsiteY5" fmla="*/ 13855 h 900546"/>
                <a:gd name="connsiteX6" fmla="*/ 0 w 4724400"/>
                <a:gd name="connsiteY6" fmla="*/ 0 h 900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4400" h="900546">
                  <a:moveTo>
                    <a:pt x="0" y="0"/>
                  </a:moveTo>
                  <a:lnTo>
                    <a:pt x="13854" y="900546"/>
                  </a:lnTo>
                  <a:lnTo>
                    <a:pt x="2493818" y="886691"/>
                  </a:lnTo>
                  <a:lnTo>
                    <a:pt x="2479963" y="484909"/>
                  </a:lnTo>
                  <a:lnTo>
                    <a:pt x="4724400" y="484909"/>
                  </a:lnTo>
                  <a:lnTo>
                    <a:pt x="4710545" y="1385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748526" y="5613314"/>
            <a:ext cx="78620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It makes use of a generic data protocol called the </a:t>
            </a:r>
            <a:r>
              <a:rPr lang="en-US" altLang="zh-TW" b="1" dirty="0"/>
              <a:t>Attribute Protocol</a:t>
            </a:r>
            <a:r>
              <a:rPr lang="en-US" altLang="zh-TW" dirty="0"/>
              <a:t>(ATT), which is used to store Services, Characteristics and related data in a simple lookup table using </a:t>
            </a:r>
            <a:r>
              <a:rPr lang="en-US" altLang="zh-TW" b="1" dirty="0"/>
              <a:t>16-bit IDs </a:t>
            </a:r>
            <a:r>
              <a:rPr lang="en-US" altLang="zh-TW" dirty="0"/>
              <a:t>for each entry in the table.</a:t>
            </a:r>
          </a:p>
        </p:txBody>
      </p:sp>
    </p:spTree>
    <p:extLst>
      <p:ext uri="{BB962C8B-B14F-4D97-AF65-F5344CB8AC3E}">
        <p14:creationId xmlns:p14="http://schemas.microsoft.com/office/powerpoint/2010/main" val="3265998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線接點 34"/>
          <p:cNvCxnSpPr/>
          <p:nvPr/>
        </p:nvCxnSpPr>
        <p:spPr>
          <a:xfrm>
            <a:off x="2209800" y="4469791"/>
            <a:ext cx="1187426" cy="48320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6426" y="1054951"/>
            <a:ext cx="5916269" cy="861774"/>
          </a:xfrm>
        </p:spPr>
        <p:txBody>
          <a:bodyPr/>
          <a:lstStyle/>
          <a:p>
            <a:r>
              <a:rPr lang="en-US" altLang="zh-TW" dirty="0" smtClean="0"/>
              <a:t>Connected </a:t>
            </a:r>
            <a:r>
              <a:rPr lang="en-US" altLang="zh-TW" dirty="0"/>
              <a:t>Network </a:t>
            </a:r>
            <a:r>
              <a:rPr lang="en-US" altLang="zh-TW" dirty="0" smtClean="0"/>
              <a:t>Topology</a:t>
            </a:r>
            <a:br>
              <a:rPr lang="en-US" altLang="zh-TW" dirty="0" smtClean="0"/>
            </a:br>
            <a:endParaRPr lang="zh-TW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70" y="187170"/>
            <a:ext cx="2057400" cy="675084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840739" y="1681318"/>
            <a:ext cx="7769861" cy="830997"/>
          </a:xfrm>
        </p:spPr>
        <p:txBody>
          <a:bodyPr/>
          <a:lstStyle/>
          <a:p>
            <a:r>
              <a:rPr lang="en-US" altLang="zh-TW" dirty="0"/>
              <a:t>The most important thing to keep in mind with GATT and connections is that </a:t>
            </a:r>
            <a:r>
              <a:rPr lang="en-US" altLang="zh-TW" i="1" dirty="0"/>
              <a:t>connections </a:t>
            </a:r>
            <a:r>
              <a:rPr lang="en-US" altLang="zh-TW" i="1" dirty="0" smtClean="0"/>
              <a:t>are exclusive</a:t>
            </a:r>
            <a:r>
              <a:rPr lang="en-US" altLang="zh-TW" dirty="0"/>
              <a:t>. What is meant by that is that </a:t>
            </a:r>
            <a:r>
              <a:rPr lang="en-US" altLang="zh-TW" b="1" dirty="0"/>
              <a:t>a BLE peripheral can </a:t>
            </a:r>
            <a:r>
              <a:rPr lang="en-US" altLang="zh-TW" b="1" dirty="0" smtClean="0"/>
              <a:t>only </a:t>
            </a:r>
            <a:r>
              <a:rPr lang="en-US" altLang="zh-TW" b="1" dirty="0"/>
              <a:t>be </a:t>
            </a:r>
            <a:r>
              <a:rPr lang="en-US" altLang="zh-TW" b="1" dirty="0" smtClean="0"/>
              <a:t>connected to one </a:t>
            </a:r>
            <a:r>
              <a:rPr lang="en-US" altLang="zh-TW" b="1" dirty="0"/>
              <a:t>central device (a </a:t>
            </a:r>
            <a:r>
              <a:rPr lang="en-US" altLang="zh-TW" b="1" dirty="0" smtClean="0"/>
              <a:t>mobile phone</a:t>
            </a:r>
            <a:r>
              <a:rPr lang="en-US" altLang="zh-TW" b="1" dirty="0"/>
              <a:t>, etc.) at a time! </a:t>
            </a:r>
            <a:endParaRPr lang="en-US" altLang="zh-TW" b="1" dirty="0" smtClean="0"/>
          </a:p>
        </p:txBody>
      </p:sp>
      <p:sp>
        <p:nvSpPr>
          <p:cNvPr id="3" name="矩形 2"/>
          <p:cNvSpPr/>
          <p:nvPr/>
        </p:nvSpPr>
        <p:spPr>
          <a:xfrm>
            <a:off x="685800" y="5410200"/>
            <a:ext cx="7924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As soon as a peripheral connects to a central device, it will stop advertising itself and other devices will no longer be able to see it or connect to it until the existing connection is broken.</a:t>
            </a: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31"/>
          <a:stretch/>
        </p:blipFill>
        <p:spPr>
          <a:xfrm>
            <a:off x="5662347" y="2708605"/>
            <a:ext cx="1524000" cy="2629443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1" t="23183" r="74322" b="53633"/>
          <a:stretch/>
        </p:blipFill>
        <p:spPr>
          <a:xfrm>
            <a:off x="6925973" y="4532157"/>
            <a:ext cx="609601" cy="609601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51" r="86154"/>
          <a:stretch/>
        </p:blipFill>
        <p:spPr>
          <a:xfrm>
            <a:off x="1828800" y="4114800"/>
            <a:ext cx="685800" cy="1160882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1" t="23183" r="74322" b="53633"/>
          <a:stretch/>
        </p:blipFill>
        <p:spPr>
          <a:xfrm>
            <a:off x="3092426" y="4571999"/>
            <a:ext cx="609601" cy="609601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1" t="23183" r="74322" b="53633"/>
          <a:stretch/>
        </p:blipFill>
        <p:spPr>
          <a:xfrm>
            <a:off x="2787625" y="3200069"/>
            <a:ext cx="609601" cy="609601"/>
          </a:xfrm>
          <a:prstGeom prst="rect">
            <a:avLst/>
          </a:prstGeom>
        </p:spPr>
      </p:pic>
      <p:sp>
        <p:nvSpPr>
          <p:cNvPr id="39" name="標題 1"/>
          <p:cNvSpPr txBox="1">
            <a:spLocks/>
          </p:cNvSpPr>
          <p:nvPr/>
        </p:nvSpPr>
        <p:spPr>
          <a:xfrm>
            <a:off x="304800" y="250180"/>
            <a:ext cx="591626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TW" sz="3200" kern="0" smtClean="0">
                <a:solidFill>
                  <a:sysClr val="windowText" lastClr="000000"/>
                </a:solidFill>
              </a:rPr>
              <a:t>GATT - Generic Attribute Profile</a:t>
            </a:r>
            <a:endParaRPr lang="zh-TW" altLang="en-US" sz="32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547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2855"/>
              </a:lnSpc>
            </a:pPr>
            <a:r>
              <a:rPr dirty="0"/>
              <a:t>S</a:t>
            </a:r>
            <a:r>
              <a:rPr spc="-10" dirty="0"/>
              <a:t>o</a:t>
            </a:r>
            <a:r>
              <a:rPr dirty="0"/>
              <a:t>me</a:t>
            </a:r>
            <a:r>
              <a:rPr spc="5" dirty="0"/>
              <a:t> </a:t>
            </a:r>
            <a:r>
              <a:rPr dirty="0"/>
              <a:t>Wireless</a:t>
            </a:r>
            <a:r>
              <a:rPr spc="5" dirty="0"/>
              <a:t> </a:t>
            </a:r>
            <a:r>
              <a:rPr dirty="0"/>
              <a:t>Pre</a:t>
            </a:r>
            <a:r>
              <a:rPr spc="-10" dirty="0"/>
              <a:t>l</a:t>
            </a:r>
            <a:r>
              <a:rPr dirty="0"/>
              <a:t>imi</a:t>
            </a:r>
            <a:r>
              <a:rPr spc="-10" dirty="0"/>
              <a:t>n</a:t>
            </a:r>
            <a:r>
              <a:rPr dirty="0"/>
              <a:t>aries</a:t>
            </a:r>
            <a:r>
              <a:rPr spc="45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/>
          <p:nvPr/>
        </p:nvSpPr>
        <p:spPr>
          <a:xfrm>
            <a:off x="880402" y="4181538"/>
            <a:ext cx="7002399" cy="2364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9590" y="804926"/>
            <a:ext cx="8057515" cy="3028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he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ectr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m</a:t>
            </a:r>
            <a:r>
              <a:rPr sz="1800" spc="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g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etic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5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ectr</a:t>
            </a:r>
            <a:r>
              <a:rPr sz="1800" spc="5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m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sh</a:t>
            </a:r>
            <a:r>
              <a:rPr sz="1800" spc="10" dirty="0">
                <a:latin typeface="Arial"/>
                <a:cs typeface="Arial"/>
              </a:rPr>
              <a:t>o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spc="5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var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us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eless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activ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ties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spc="5" dirty="0">
                <a:latin typeface="Arial"/>
                <a:cs typeface="Arial"/>
              </a:rPr>
              <a:t>it</a:t>
            </a:r>
            <a:r>
              <a:rPr sz="1800" dirty="0">
                <a:latin typeface="Arial"/>
                <a:cs typeface="Arial"/>
              </a:rPr>
              <a:t>.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y fre</a:t>
            </a:r>
            <a:r>
              <a:rPr sz="1800" spc="-10" dirty="0">
                <a:latin typeface="Arial"/>
                <a:cs typeface="Arial"/>
              </a:rPr>
              <a:t>q</a:t>
            </a:r>
            <a:r>
              <a:rPr sz="1800" dirty="0">
                <a:latin typeface="Arial"/>
                <a:cs typeface="Arial"/>
              </a:rPr>
              <a:t>u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5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y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ctrum,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</a:t>
            </a:r>
            <a:r>
              <a:rPr sz="1800" spc="-10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om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</a:t>
            </a:r>
            <a:r>
              <a:rPr sz="1800" spc="-25" dirty="0">
                <a:latin typeface="Arial"/>
                <a:cs typeface="Arial"/>
              </a:rPr>
              <a:t>w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st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re</a:t>
            </a:r>
            <a:r>
              <a:rPr sz="1800" spc="-10" dirty="0">
                <a:latin typeface="Arial"/>
                <a:cs typeface="Arial"/>
              </a:rPr>
              <a:t>q</a:t>
            </a:r>
            <a:r>
              <a:rPr sz="1800" dirty="0">
                <a:latin typeface="Arial"/>
                <a:cs typeface="Arial"/>
              </a:rPr>
              <a:t>uen</a:t>
            </a:r>
            <a:r>
              <a:rPr sz="1800" spc="5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vis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5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ht,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 </a:t>
            </a:r>
            <a:r>
              <a:rPr sz="1800" dirty="0">
                <a:latin typeface="Arial"/>
                <a:cs typeface="Arial"/>
              </a:rPr>
              <a:t>us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d 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ta 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comm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1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ati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spc="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. 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Alm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st 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l 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f 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 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 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</a:t>
            </a:r>
            <a:r>
              <a:rPr sz="1800" spc="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1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strict</a:t>
            </a:r>
            <a:r>
              <a:rPr sz="1800" spc="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1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regu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ated 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15" dirty="0">
                <a:latin typeface="Arial"/>
                <a:cs typeface="Arial"/>
              </a:rPr>
              <a:t>by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tio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al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ter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ati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ci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100"/>
              </a:lnSpc>
              <a:spcBef>
                <a:spcPts val="60"/>
              </a:spcBef>
            </a:pPr>
            <a:endParaRPr sz="1100"/>
          </a:p>
          <a:p>
            <a:pPr marL="12700" marR="10795" algn="just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he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ati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19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ec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mmunicati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ages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cat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f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rad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o s</a:t>
            </a:r>
            <a:r>
              <a:rPr sz="1800" spc="-10" dirty="0">
                <a:latin typeface="Arial"/>
                <a:cs typeface="Arial"/>
              </a:rPr>
              <a:t>pe</a:t>
            </a:r>
            <a:r>
              <a:rPr sz="1800" dirty="0">
                <a:latin typeface="Arial"/>
                <a:cs typeface="Arial"/>
              </a:rPr>
              <a:t>ctrum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be</a:t>
            </a:r>
            <a:r>
              <a:rPr sz="1800" spc="25" dirty="0">
                <a:latin typeface="Arial"/>
                <a:cs typeface="Arial"/>
              </a:rPr>
              <a:t>t</a:t>
            </a:r>
            <a:r>
              <a:rPr sz="1800" spc="-20" dirty="0">
                <a:latin typeface="Arial"/>
                <a:cs typeface="Arial"/>
              </a:rPr>
              <a:t>w</a:t>
            </a:r>
            <a:r>
              <a:rPr sz="1800" spc="-10" dirty="0">
                <a:latin typeface="Arial"/>
                <a:cs typeface="Arial"/>
              </a:rPr>
              <a:t>ee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40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fe</a:t>
            </a:r>
            <a:r>
              <a:rPr sz="1800" spc="5" dirty="0">
                <a:latin typeface="Arial"/>
                <a:cs typeface="Arial"/>
              </a:rPr>
              <a:t>r</a:t>
            </a:r>
            <a:r>
              <a:rPr sz="1800" spc="-10" dirty="0">
                <a:latin typeface="Arial"/>
                <a:cs typeface="Arial"/>
              </a:rPr>
              <a:t>en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2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br</a:t>
            </a:r>
            <a:r>
              <a:rPr sz="1800" spc="-10" dirty="0">
                <a:latin typeface="Arial"/>
                <a:cs typeface="Arial"/>
              </a:rPr>
              <a:t>oad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sters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an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app</a:t>
            </a:r>
            <a:r>
              <a:rPr sz="1800" spc="5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ic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tion</a:t>
            </a:r>
            <a:r>
              <a:rPr sz="1800" spc="-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.</a:t>
            </a:r>
            <a:r>
              <a:rPr sz="1800" spc="2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229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rv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229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rta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 fre</a:t>
            </a:r>
            <a:r>
              <a:rPr sz="1800" spc="-10" dirty="0">
                <a:latin typeface="Arial"/>
                <a:cs typeface="Arial"/>
              </a:rPr>
              <a:t>q</a:t>
            </a:r>
            <a:r>
              <a:rPr sz="1800" dirty="0">
                <a:latin typeface="Arial"/>
                <a:cs typeface="Arial"/>
              </a:rPr>
              <a:t>u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5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y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ba</a:t>
            </a:r>
            <a:r>
              <a:rPr sz="1800" spc="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ds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ustri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l,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Sci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ntific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ic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(ISM)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plication</a:t>
            </a:r>
            <a:r>
              <a:rPr sz="1800" spc="-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.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se are 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unlicens</a:t>
            </a:r>
            <a:r>
              <a:rPr sz="1800" i="1" spc="-10" dirty="0">
                <a:latin typeface="Arial"/>
                <a:cs typeface="Arial"/>
              </a:rPr>
              <a:t>e</a:t>
            </a:r>
            <a:r>
              <a:rPr sz="1800" i="1" spc="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, 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</a:t>
            </a:r>
            <a:r>
              <a:rPr sz="1800" dirty="0">
                <a:latin typeface="Arial"/>
                <a:cs typeface="Arial"/>
              </a:rPr>
              <a:t>d 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some 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v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25" dirty="0">
                <a:latin typeface="Arial"/>
                <a:cs typeface="Arial"/>
              </a:rPr>
              <a:t>t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en 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ntri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. 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he 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.4 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GHz 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spc="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d 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is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10" dirty="0">
                <a:latin typeface="Arial"/>
                <a:cs typeface="Arial"/>
              </a:rPr>
              <a:t>o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5" dirty="0">
                <a:latin typeface="Arial"/>
                <a:cs typeface="Arial"/>
              </a:rPr>
              <a:t>v</a:t>
            </a:r>
            <a:r>
              <a:rPr sz="1800" dirty="0">
                <a:latin typeface="Arial"/>
                <a:cs typeface="Arial"/>
              </a:rPr>
              <a:t>er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res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10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ved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5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ensed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ions.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ha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come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spc="5" dirty="0">
                <a:latin typeface="Arial"/>
                <a:cs typeface="Arial"/>
              </a:rPr>
              <a:t>id</a:t>
            </a:r>
            <a:r>
              <a:rPr sz="1800" dirty="0">
                <a:latin typeface="Arial"/>
                <a:cs typeface="Arial"/>
              </a:rPr>
              <a:t>ely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5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, ma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y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 sh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rt-ra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g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w p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spc="-4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er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ic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tio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9091" y="299811"/>
            <a:ext cx="5916269" cy="492443"/>
          </a:xfrm>
        </p:spPr>
        <p:txBody>
          <a:bodyPr/>
          <a:lstStyle/>
          <a:p>
            <a:r>
              <a:rPr lang="en-US" altLang="zh-TW" sz="3200" dirty="0"/>
              <a:t>GATT - Generic Attribute Profile</a:t>
            </a:r>
            <a:endParaRPr lang="zh-TW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70" y="187170"/>
            <a:ext cx="2057400" cy="675084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840739" y="1681318"/>
            <a:ext cx="7769861" cy="1384995"/>
          </a:xfrm>
        </p:spPr>
        <p:txBody>
          <a:bodyPr/>
          <a:lstStyle/>
          <a:p>
            <a:r>
              <a:rPr lang="en-US" altLang="zh-TW" dirty="0"/>
              <a:t>A peripheral can only be connected to one central </a:t>
            </a:r>
            <a:r>
              <a:rPr lang="en-US" altLang="zh-TW" dirty="0" smtClean="0"/>
              <a:t>at </a:t>
            </a:r>
            <a:r>
              <a:rPr lang="en-US" altLang="zh-TW" dirty="0"/>
              <a:t>a time, but the central device can be connected to multiple peripherals</a:t>
            </a:r>
            <a:r>
              <a:rPr lang="en-US" altLang="zh-TW" dirty="0" smtClean="0"/>
              <a:t>. If </a:t>
            </a:r>
            <a:r>
              <a:rPr lang="en-US" altLang="zh-TW" dirty="0"/>
              <a:t>data needs to be exchanged between two peripherals, a custom mailbox system will need to be implemented where all messages pass through the central device.</a:t>
            </a:r>
          </a:p>
          <a:p>
            <a:endParaRPr lang="en-US" altLang="zh-TW" b="1" dirty="0" smtClean="0"/>
          </a:p>
        </p:txBody>
      </p:sp>
      <p:sp>
        <p:nvSpPr>
          <p:cNvPr id="22" name="標題 1"/>
          <p:cNvSpPr txBox="1">
            <a:spLocks/>
          </p:cNvSpPr>
          <p:nvPr/>
        </p:nvSpPr>
        <p:spPr>
          <a:xfrm>
            <a:off x="840739" y="1152775"/>
            <a:ext cx="59162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TW" dirty="0"/>
              <a:t>Connected Network Topology</a:t>
            </a:r>
            <a:endParaRPr lang="zh-TW" altLang="en-US" sz="32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018" y="5796196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Once </a:t>
            </a:r>
            <a:r>
              <a:rPr lang="en-US" altLang="zh-TW" dirty="0"/>
              <a:t>a connection is established between a peripherals and central device, </a:t>
            </a:r>
            <a:r>
              <a:rPr lang="en-US" altLang="zh-TW" dirty="0" smtClean="0"/>
              <a:t>however, communication </a:t>
            </a:r>
            <a:r>
              <a:rPr lang="en-US" altLang="zh-TW" dirty="0"/>
              <a:t>can take place in both </a:t>
            </a:r>
            <a:r>
              <a:rPr lang="en-US" altLang="zh-TW" dirty="0" smtClean="0"/>
              <a:t>directions.</a:t>
            </a:r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579" y="3016999"/>
            <a:ext cx="5262179" cy="277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72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9091" y="299811"/>
            <a:ext cx="5916269" cy="492443"/>
          </a:xfrm>
        </p:spPr>
        <p:txBody>
          <a:bodyPr/>
          <a:lstStyle/>
          <a:p>
            <a:r>
              <a:rPr lang="en-US" altLang="zh-TW" sz="3200" dirty="0"/>
              <a:t>GATT - Generic Attribute Profile</a:t>
            </a:r>
            <a:endParaRPr lang="zh-TW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70" y="187170"/>
            <a:ext cx="2057400" cy="675084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840739" y="1681318"/>
            <a:ext cx="7769861" cy="830997"/>
          </a:xfrm>
        </p:spPr>
        <p:txBody>
          <a:bodyPr/>
          <a:lstStyle/>
          <a:p>
            <a:r>
              <a:rPr lang="en-US" altLang="zh-TW" dirty="0"/>
              <a:t>The peripheral is known as the </a:t>
            </a:r>
            <a:r>
              <a:rPr lang="en-US" altLang="zh-TW" b="1" dirty="0"/>
              <a:t>GATT Server</a:t>
            </a:r>
            <a:r>
              <a:rPr lang="en-US" altLang="zh-TW" dirty="0"/>
              <a:t>, which holds the ATT lookup data and </a:t>
            </a:r>
            <a:r>
              <a:rPr lang="en-US" altLang="zh-TW" dirty="0" smtClean="0"/>
              <a:t>service and </a:t>
            </a:r>
            <a:r>
              <a:rPr lang="en-US" altLang="zh-TW" dirty="0"/>
              <a:t>characteristic definitions, and the </a:t>
            </a:r>
            <a:r>
              <a:rPr lang="en-US" altLang="zh-TW" b="1" dirty="0"/>
              <a:t>GATT Client </a:t>
            </a:r>
            <a:r>
              <a:rPr lang="en-US" altLang="zh-TW" dirty="0"/>
              <a:t>(the phone/tablet), which sends </a:t>
            </a:r>
            <a:r>
              <a:rPr lang="en-US" altLang="zh-TW" dirty="0" smtClean="0"/>
              <a:t>requests to </a:t>
            </a:r>
            <a:r>
              <a:rPr lang="en-US" altLang="zh-TW" dirty="0"/>
              <a:t>this server</a:t>
            </a:r>
            <a:r>
              <a:rPr lang="en-US" altLang="zh-TW" dirty="0" smtClean="0"/>
              <a:t>. </a:t>
            </a:r>
            <a:endParaRPr lang="en-US" altLang="zh-TW" b="1" dirty="0" smtClean="0"/>
          </a:p>
        </p:txBody>
      </p:sp>
      <p:sp>
        <p:nvSpPr>
          <p:cNvPr id="22" name="標題 1"/>
          <p:cNvSpPr txBox="1">
            <a:spLocks/>
          </p:cNvSpPr>
          <p:nvPr/>
        </p:nvSpPr>
        <p:spPr>
          <a:xfrm>
            <a:off x="840739" y="1152775"/>
            <a:ext cx="59162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TW" dirty="0"/>
              <a:t>GATT Transactions</a:t>
            </a:r>
            <a:endParaRPr lang="zh-TW" altLang="en-US" sz="32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3269" y="5410200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All transactions are started by the master device, the GATT Client, which receives </a:t>
            </a:r>
            <a:r>
              <a:rPr lang="en-US" altLang="zh-TW" dirty="0" smtClean="0"/>
              <a:t>response from </a:t>
            </a:r>
            <a:r>
              <a:rPr lang="en-US" altLang="zh-TW" dirty="0"/>
              <a:t>the slave device, the GATT Server.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7" b="56236"/>
          <a:stretch/>
        </p:blipFill>
        <p:spPr>
          <a:xfrm>
            <a:off x="2209800" y="3240685"/>
            <a:ext cx="4641370" cy="134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0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9091" y="299811"/>
            <a:ext cx="5916269" cy="492443"/>
          </a:xfrm>
        </p:spPr>
        <p:txBody>
          <a:bodyPr/>
          <a:lstStyle/>
          <a:p>
            <a:r>
              <a:rPr lang="en-US" altLang="zh-TW" sz="3200" dirty="0"/>
              <a:t>GATT - Generic Attribute Profile</a:t>
            </a:r>
            <a:endParaRPr lang="zh-TW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70" y="187170"/>
            <a:ext cx="2057400" cy="675084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840739" y="1681318"/>
            <a:ext cx="3807461" cy="1938992"/>
          </a:xfrm>
        </p:spPr>
        <p:txBody>
          <a:bodyPr/>
          <a:lstStyle/>
          <a:p>
            <a:r>
              <a:rPr lang="en-US" altLang="zh-TW" dirty="0"/>
              <a:t>GATT transactions in BLE are based on high-level, nested objects called </a:t>
            </a:r>
            <a:endParaRPr lang="en-US" altLang="zh-TW" dirty="0" smtClean="0"/>
          </a:p>
          <a:p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/>
              <a:t>Profiles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/>
              <a:t>Services</a:t>
            </a:r>
            <a:endParaRPr lang="en-US" altLang="zh-TW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/>
              <a:t>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 smtClean="0"/>
          </a:p>
        </p:txBody>
      </p:sp>
      <p:sp>
        <p:nvSpPr>
          <p:cNvPr id="22" name="標題 1"/>
          <p:cNvSpPr txBox="1">
            <a:spLocks/>
          </p:cNvSpPr>
          <p:nvPr/>
        </p:nvSpPr>
        <p:spPr>
          <a:xfrm>
            <a:off x="840739" y="1152775"/>
            <a:ext cx="59162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TW" dirty="0"/>
              <a:t>Services and Characteristics</a:t>
            </a:r>
            <a:endParaRPr lang="zh-TW" altLang="en-US" sz="32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17" y="1337441"/>
            <a:ext cx="3961905" cy="48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64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70" y="187170"/>
            <a:ext cx="2057400" cy="675084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840739" y="1681318"/>
            <a:ext cx="3807461" cy="33239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 smtClean="0"/>
              <a:t>Profiles</a:t>
            </a:r>
            <a:br>
              <a:rPr lang="en-US" altLang="zh-TW" b="1" dirty="0" smtClean="0"/>
            </a:br>
            <a:r>
              <a:rPr lang="en-US" altLang="zh-TW" dirty="0"/>
              <a:t>A Profile doesn't actually exist on the BLE peripheral itself, it's simple a pre-defined collection </a:t>
            </a:r>
            <a:r>
              <a:rPr lang="en-US" altLang="zh-TW" dirty="0" smtClean="0"/>
              <a:t>of Services </a:t>
            </a:r>
            <a:r>
              <a:rPr lang="en-US" altLang="zh-TW" dirty="0"/>
              <a:t>that has been compiled by either the Bluetooth SIG or by the peripheral </a:t>
            </a:r>
            <a:r>
              <a:rPr lang="en-US" altLang="zh-TW" dirty="0" smtClean="0"/>
              <a:t>designers.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</a:rPr>
              <a:t>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</a:rPr>
              <a:t>Characteristics</a:t>
            </a:r>
          </a:p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b="1" dirty="0" smtClean="0"/>
          </a:p>
        </p:txBody>
      </p:sp>
      <p:sp>
        <p:nvSpPr>
          <p:cNvPr id="22" name="標題 1"/>
          <p:cNvSpPr txBox="1">
            <a:spLocks/>
          </p:cNvSpPr>
          <p:nvPr/>
        </p:nvSpPr>
        <p:spPr>
          <a:xfrm>
            <a:off x="303377" y="259756"/>
            <a:ext cx="591626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TW" sz="3200" dirty="0"/>
              <a:t>Services and Characteristics</a:t>
            </a:r>
            <a:endParaRPr lang="zh-TW" altLang="en-US" sz="32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17" y="1337441"/>
            <a:ext cx="3961905" cy="48634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61108" y="6200933"/>
            <a:ext cx="7818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Note: The example document </a:t>
            </a:r>
            <a:r>
              <a:rPr lang="en-US" altLang="zh-TW" dirty="0"/>
              <a:t>about the Heart Rate Profile is </a:t>
            </a:r>
            <a:r>
              <a:rPr lang="en-US" altLang="zh-TW" dirty="0" smtClean="0"/>
              <a:t>available on the course website.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14585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70" y="187170"/>
            <a:ext cx="2057400" cy="675084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496700" y="1206645"/>
            <a:ext cx="4492733" cy="22159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dirty="0" smtClean="0"/>
              <a:t>Services</a:t>
            </a:r>
            <a:br>
              <a:rPr lang="en-US" altLang="zh-TW" sz="2400" b="1" dirty="0" smtClean="0"/>
            </a:br>
            <a:r>
              <a:rPr lang="en-US" altLang="zh-TW" sz="2400" dirty="0" err="1"/>
              <a:t>Services</a:t>
            </a:r>
            <a:r>
              <a:rPr lang="en-US" altLang="zh-TW" sz="2400" dirty="0"/>
              <a:t> are used to break data up into logic entities, and contain specific chunks of data </a:t>
            </a:r>
            <a:r>
              <a:rPr lang="en-US" altLang="zh-TW" sz="2400" dirty="0" smtClean="0"/>
              <a:t>called characteristics</a:t>
            </a:r>
            <a:r>
              <a:rPr lang="en-US" altLang="zh-TW" sz="2400" dirty="0"/>
              <a:t>. </a:t>
            </a:r>
            <a:br>
              <a:rPr lang="en-US" altLang="zh-TW" sz="2400" dirty="0"/>
            </a:br>
            <a:endParaRPr lang="en-US" altLang="zh-TW" sz="2400" b="1" dirty="0" smtClean="0"/>
          </a:p>
        </p:txBody>
      </p:sp>
      <p:sp>
        <p:nvSpPr>
          <p:cNvPr id="22" name="標題 1"/>
          <p:cNvSpPr txBox="1">
            <a:spLocks/>
          </p:cNvSpPr>
          <p:nvPr/>
        </p:nvSpPr>
        <p:spPr>
          <a:xfrm>
            <a:off x="416691" y="285061"/>
            <a:ext cx="591626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TW" sz="3200" dirty="0"/>
              <a:t>Services and Characteristics</a:t>
            </a:r>
            <a:endParaRPr lang="zh-TW" altLang="en-US" sz="32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5918" y="3234791"/>
            <a:ext cx="4723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 </a:t>
            </a:r>
            <a:r>
              <a:rPr lang="en-US" altLang="zh-TW" dirty="0" smtClean="0"/>
              <a:t>service distinguishes itself </a:t>
            </a:r>
            <a:r>
              <a:rPr lang="en-US" altLang="zh-TW" dirty="0"/>
              <a:t>from other services by means of a unique numeric ID called a UUID, which can be </a:t>
            </a:r>
            <a:r>
              <a:rPr lang="en-US" altLang="zh-TW" dirty="0" smtClean="0"/>
              <a:t>either 16-bit </a:t>
            </a:r>
            <a:r>
              <a:rPr lang="en-US" altLang="zh-TW" dirty="0"/>
              <a:t>(official adopted BLE Services) or 128-bit (Customized services).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551" y="1152775"/>
            <a:ext cx="2798647" cy="4975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字方塊 6"/>
          <p:cNvSpPr txBox="1"/>
          <p:nvPr/>
        </p:nvSpPr>
        <p:spPr>
          <a:xfrm>
            <a:off x="5919951" y="6248400"/>
            <a:ext cx="291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Service list on BLE2 click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019800" y="2362200"/>
            <a:ext cx="557049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590735" y="2269808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16-bit UUID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613036" y="4742897"/>
            <a:ext cx="4720436" cy="1690169"/>
            <a:chOff x="702350" y="3210920"/>
            <a:chExt cx="4720436" cy="1690169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4"/>
            <a:srcRect r="26800"/>
            <a:stretch/>
          </p:blipFill>
          <p:spPr>
            <a:xfrm>
              <a:off x="702350" y="3210920"/>
              <a:ext cx="4720436" cy="1382392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192216" y="4593312"/>
              <a:ext cx="37407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/>
                <a:t>GATT </a:t>
              </a:r>
              <a:r>
                <a:rPr lang="en-US" altLang="zh-TW" sz="1400" dirty="0" smtClean="0"/>
                <a:t>Services on </a:t>
              </a:r>
              <a:r>
                <a:rPr lang="en-US" altLang="zh-TW" sz="1400" b="1" dirty="0">
                  <a:hlinkClick r:id="rId5"/>
                </a:rPr>
                <a:t>Bluetooth Technology </a:t>
              </a:r>
              <a:r>
                <a:rPr lang="en-US" altLang="zh-TW" sz="1400" b="1" dirty="0" smtClean="0">
                  <a:hlinkClick r:id="rId5"/>
                </a:rPr>
                <a:t>Website</a:t>
              </a:r>
              <a:endParaRPr lang="en-US" altLang="zh-TW" sz="1400" b="1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4710909" y="4810755"/>
            <a:ext cx="557049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/>
          <p:nvPr/>
        </p:nvCxnSpPr>
        <p:spPr>
          <a:xfrm flipH="1">
            <a:off x="5267958" y="2512314"/>
            <a:ext cx="751842" cy="22305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067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70" y="187170"/>
            <a:ext cx="2057400" cy="675084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339651" y="1353031"/>
            <a:ext cx="5224111" cy="159289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dirty="0" smtClean="0"/>
              <a:t>Characteristics</a:t>
            </a:r>
            <a:br>
              <a:rPr lang="en-US" altLang="zh-TW" sz="2400" b="1" dirty="0" smtClean="0"/>
            </a:br>
            <a:r>
              <a:rPr lang="en-US" altLang="zh-TW" sz="2400" dirty="0"/>
              <a:t>The lowest level concept in GATT transactions is the Characteristic, which encapsulates </a:t>
            </a:r>
            <a:r>
              <a:rPr lang="en-US" altLang="zh-TW" sz="2400" dirty="0" smtClean="0"/>
              <a:t>a single </a:t>
            </a:r>
            <a:r>
              <a:rPr lang="en-US" altLang="zh-TW" sz="2400" dirty="0"/>
              <a:t>data </a:t>
            </a:r>
            <a:r>
              <a:rPr lang="en-US" altLang="zh-TW" sz="2400" dirty="0" smtClean="0"/>
              <a:t>point. 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endParaRPr lang="en-US" altLang="zh-TW" sz="2400" b="1" dirty="0" smtClean="0"/>
          </a:p>
        </p:txBody>
      </p:sp>
      <p:sp>
        <p:nvSpPr>
          <p:cNvPr id="22" name="標題 1"/>
          <p:cNvSpPr txBox="1">
            <a:spLocks/>
          </p:cNvSpPr>
          <p:nvPr/>
        </p:nvSpPr>
        <p:spPr>
          <a:xfrm>
            <a:off x="339651" y="340046"/>
            <a:ext cx="591626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TW" sz="3200" dirty="0"/>
              <a:t>Services and Characteristics</a:t>
            </a:r>
            <a:endParaRPr lang="zh-TW" altLang="en-US" sz="32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134794" y="6346265"/>
            <a:ext cx="2919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Characteristic list under the service</a:t>
            </a:r>
            <a:endParaRPr lang="zh-TW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6019800" y="2362200"/>
            <a:ext cx="557049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590735" y="2269808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16-bit UUID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02902" y="6125289"/>
            <a:ext cx="4213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GATT </a:t>
            </a:r>
            <a:r>
              <a:rPr lang="en-US" altLang="zh-TW" sz="1400" dirty="0" smtClean="0"/>
              <a:t>Characteristics on </a:t>
            </a:r>
            <a:r>
              <a:rPr lang="en-US" altLang="zh-TW" sz="1400" b="1" dirty="0">
                <a:hlinkClick r:id="rId3"/>
              </a:rPr>
              <a:t>Bluetooth Technology </a:t>
            </a:r>
            <a:r>
              <a:rPr lang="en-US" altLang="zh-TW" sz="1400" b="1" dirty="0" smtClean="0">
                <a:hlinkClick r:id="rId3"/>
              </a:rPr>
              <a:t>Website</a:t>
            </a:r>
            <a:endParaRPr lang="en-US" altLang="zh-TW" sz="1400" b="1" dirty="0"/>
          </a:p>
        </p:txBody>
      </p:sp>
      <p:sp>
        <p:nvSpPr>
          <p:cNvPr id="9" name="矩形 8"/>
          <p:cNvSpPr/>
          <p:nvPr/>
        </p:nvSpPr>
        <p:spPr>
          <a:xfrm>
            <a:off x="339651" y="3215875"/>
            <a:ext cx="52241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Similarly to Services, each Characteristic distinguishes itself via a pre-defined 16-bit or </a:t>
            </a:r>
            <a:r>
              <a:rPr lang="en-US" altLang="zh-TW" dirty="0" smtClean="0"/>
              <a:t>128-bit UUID.</a:t>
            </a:r>
          </a:p>
          <a:p>
            <a:r>
              <a:rPr lang="en-US" altLang="zh-TW" dirty="0"/>
              <a:t>I</a:t>
            </a:r>
            <a:r>
              <a:rPr lang="en-US" altLang="zh-TW" dirty="0" smtClean="0"/>
              <a:t>t </a:t>
            </a:r>
            <a:r>
              <a:rPr lang="en-US" altLang="zh-TW" dirty="0"/>
              <a:t>may contain an array of related </a:t>
            </a:r>
            <a:r>
              <a:rPr lang="en-US" altLang="zh-TW" dirty="0" smtClean="0"/>
              <a:t>data, for example, the device name. </a:t>
            </a: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03" y="959658"/>
            <a:ext cx="3001440" cy="533589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/>
          <a:srcRect r="4709"/>
          <a:stretch/>
        </p:blipFill>
        <p:spPr>
          <a:xfrm>
            <a:off x="367360" y="4963155"/>
            <a:ext cx="5394281" cy="84949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258845" y="5029200"/>
            <a:ext cx="557049" cy="236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386436" y="3022298"/>
            <a:ext cx="557049" cy="236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/>
          <p:nvPr/>
        </p:nvCxnSpPr>
        <p:spPr>
          <a:xfrm flipH="1">
            <a:off x="5815894" y="3296758"/>
            <a:ext cx="539466" cy="16156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655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3377" y="226821"/>
            <a:ext cx="8537244" cy="369332"/>
          </a:xfrm>
        </p:spPr>
        <p:txBody>
          <a:bodyPr/>
          <a:lstStyle/>
          <a:p>
            <a:r>
              <a:rPr kumimoji="1" lang="en-US" altLang="zh-TW" dirty="0" smtClean="0"/>
              <a:t>An Example of BLE Characteristics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9590" y="1363471"/>
            <a:ext cx="8484819" cy="5816977"/>
          </a:xfrm>
        </p:spPr>
        <p:txBody>
          <a:bodyPr/>
          <a:lstStyle/>
          <a:p>
            <a:r>
              <a:rPr lang="en-US" altLang="zh-TW" b="1" dirty="0" smtClean="0"/>
              <a:t>Attribute Handles: </a:t>
            </a:r>
            <a:r>
              <a:rPr lang="en-US" altLang="zh-TW" dirty="0"/>
              <a:t>row </a:t>
            </a:r>
            <a:r>
              <a:rPr lang="en-US" altLang="zh-TW" dirty="0" smtClean="0"/>
              <a:t>index number </a:t>
            </a:r>
            <a:r>
              <a:rPr lang="en-US" altLang="zh-TW" dirty="0"/>
              <a:t>in the attribute </a:t>
            </a:r>
            <a:r>
              <a:rPr lang="en-US" altLang="zh-TW" dirty="0" smtClean="0"/>
              <a:t>table.</a:t>
            </a:r>
            <a:endParaRPr lang="en-US" altLang="zh-TW" b="1" dirty="0" smtClean="0"/>
          </a:p>
          <a:p>
            <a:endParaRPr kumimoji="1" lang="en-US" altLang="zh-TW" dirty="0" smtClean="0"/>
          </a:p>
          <a:p>
            <a:r>
              <a:rPr lang="en-US" altLang="zh-TW" b="1" dirty="0"/>
              <a:t>Attribute Types (UUIDs</a:t>
            </a:r>
            <a:r>
              <a:rPr lang="en-US" altLang="zh-TW" b="1" dirty="0" smtClean="0"/>
              <a:t>): </a:t>
            </a:r>
            <a:r>
              <a:rPr lang="en-US" altLang="zh-TW" dirty="0"/>
              <a:t>16 or 128-bit value used to identify the type of every attribute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Example: “Service </a:t>
            </a:r>
            <a:r>
              <a:rPr lang="en-US" altLang="zh-TW" dirty="0"/>
              <a:t>Declaration” (0x2800</a:t>
            </a:r>
            <a:r>
              <a:rPr lang="en-US" altLang="zh-TW" dirty="0" smtClean="0"/>
              <a:t>), </a:t>
            </a:r>
            <a:r>
              <a:rPr lang="en-US" altLang="zh-TW" dirty="0"/>
              <a:t>“Characteristic Declaration” (0x2803</a:t>
            </a:r>
            <a:r>
              <a:rPr lang="en-US" altLang="zh-TW" dirty="0" smtClean="0"/>
              <a:t>), </a:t>
            </a:r>
            <a:r>
              <a:rPr lang="en-US" altLang="zh-TW" dirty="0"/>
              <a:t>“Heart Rate Measurement Characteristic Value” (0x2A37), </a:t>
            </a:r>
            <a:r>
              <a:rPr lang="en-US" altLang="zh-TW" dirty="0" smtClean="0"/>
              <a:t>“</a:t>
            </a:r>
            <a:r>
              <a:rPr lang="en-US" altLang="zh-TW" dirty="0"/>
              <a:t>Body Sensor Location Characteristic Value” (0x2A38), and </a:t>
            </a:r>
            <a:r>
              <a:rPr lang="en-US" altLang="zh-TW" dirty="0" smtClean="0"/>
              <a:t>“</a:t>
            </a:r>
            <a:r>
              <a:rPr lang="en-US" altLang="zh-TW" dirty="0"/>
              <a:t>Descriptor Declaration” (0x2902</a:t>
            </a:r>
            <a:r>
              <a:rPr lang="en-US" altLang="zh-TW" dirty="0" smtClean="0"/>
              <a:t>)</a:t>
            </a:r>
          </a:p>
          <a:p>
            <a:endParaRPr lang="en-US" altLang="zh-TW" b="1" dirty="0"/>
          </a:p>
          <a:p>
            <a:r>
              <a:rPr lang="en-US" altLang="zh-TW" b="1" dirty="0"/>
              <a:t>Attribute </a:t>
            </a:r>
            <a:r>
              <a:rPr lang="en-US" altLang="zh-TW" b="1" dirty="0" smtClean="0"/>
              <a:t>Permissions: </a:t>
            </a:r>
            <a:r>
              <a:rPr lang="en-US" altLang="zh-TW" dirty="0"/>
              <a:t>define </a:t>
            </a:r>
            <a:r>
              <a:rPr lang="en-US" altLang="zh-TW" dirty="0" smtClean="0"/>
              <a:t>whether </a:t>
            </a:r>
            <a:r>
              <a:rPr lang="en-US" altLang="zh-TW" dirty="0"/>
              <a:t>an attribute should be readable and/or writeable and what kind of </a:t>
            </a:r>
            <a:r>
              <a:rPr lang="en-US" altLang="zh-TW" dirty="0" smtClean="0"/>
              <a:t>authorization is required.</a:t>
            </a:r>
          </a:p>
          <a:p>
            <a:endParaRPr lang="en-US" altLang="zh-TW" b="1" dirty="0"/>
          </a:p>
          <a:p>
            <a:r>
              <a:rPr lang="en-US" altLang="zh-TW" b="1" dirty="0"/>
              <a:t>Attribute </a:t>
            </a:r>
            <a:r>
              <a:rPr lang="en-US" altLang="zh-TW" b="1" dirty="0" smtClean="0"/>
              <a:t>Values:</a:t>
            </a:r>
          </a:p>
          <a:p>
            <a:r>
              <a:rPr lang="en-US" altLang="zh-TW" dirty="0" smtClean="0"/>
              <a:t>Example 1: </a:t>
            </a:r>
            <a:r>
              <a:rPr lang="en-US" altLang="zh-TW" dirty="0"/>
              <a:t>Service Declaration </a:t>
            </a:r>
            <a:r>
              <a:rPr lang="en-US" altLang="zh-TW" dirty="0" smtClean="0"/>
              <a:t>attribute: </a:t>
            </a:r>
            <a:r>
              <a:rPr lang="en-US" altLang="zh-TW" dirty="0"/>
              <a:t>handle </a:t>
            </a:r>
            <a:r>
              <a:rPr lang="en-US" altLang="zh-TW" dirty="0" smtClean="0"/>
              <a:t>(0x000C</a:t>
            </a:r>
            <a:r>
              <a:rPr lang="en-US" altLang="zh-TW" dirty="0"/>
              <a:t>) the value holds a UUID (0x180D) identifying </a:t>
            </a:r>
            <a:r>
              <a:rPr lang="en-US" altLang="zh-TW" dirty="0" smtClean="0"/>
              <a:t>Heart Rate Services (0X180D).</a:t>
            </a:r>
            <a:br>
              <a:rPr lang="en-US" altLang="zh-TW" dirty="0" smtClean="0"/>
            </a:br>
            <a:endParaRPr lang="en-US" altLang="zh-TW" dirty="0" smtClean="0"/>
          </a:p>
          <a:p>
            <a:r>
              <a:rPr lang="en-US" altLang="zh-TW" dirty="0" smtClean="0"/>
              <a:t>Example 2: </a:t>
            </a:r>
            <a:r>
              <a:rPr lang="en-US" altLang="zh-TW" dirty="0"/>
              <a:t>Characteristic Declaration </a:t>
            </a:r>
            <a:r>
              <a:rPr lang="en-US" altLang="zh-TW" dirty="0" smtClean="0"/>
              <a:t>(</a:t>
            </a:r>
            <a:r>
              <a:rPr lang="en-US" altLang="zh-TW" dirty="0"/>
              <a:t>handle 0x000D) holds information about the subsequent Characteristic Value Declaration (Properties, Handle, and Type</a:t>
            </a:r>
            <a:r>
              <a:rPr lang="en-US" altLang="zh-TW" dirty="0" smtClean="0"/>
              <a:t>); Value at handle (0X000E) with UUID  (0x2A37)</a:t>
            </a:r>
          </a:p>
          <a:p>
            <a:endParaRPr lang="en-US" altLang="zh-TW" dirty="0" smtClean="0"/>
          </a:p>
          <a:p>
            <a:r>
              <a:rPr lang="en-US" altLang="zh-TW" dirty="0"/>
              <a:t>Example </a:t>
            </a:r>
            <a:r>
              <a:rPr lang="en-US" altLang="zh-TW" dirty="0" smtClean="0"/>
              <a:t>3: </a:t>
            </a:r>
            <a:r>
              <a:rPr lang="en-US" altLang="zh-TW" dirty="0"/>
              <a:t>Characteristic </a:t>
            </a:r>
            <a:r>
              <a:rPr lang="en-US" altLang="zh-TW" dirty="0" smtClean="0"/>
              <a:t>Value Declaration </a:t>
            </a:r>
            <a:r>
              <a:rPr lang="en-US" altLang="zh-TW" dirty="0"/>
              <a:t>value (handle </a:t>
            </a:r>
            <a:r>
              <a:rPr lang="en-US" altLang="zh-TW" dirty="0" smtClean="0"/>
              <a:t>0x000E) holds actual heart rate of 167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267200" y="790198"/>
            <a:ext cx="495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devzone.nordicsemi.com</a:t>
            </a:r>
            <a:r>
              <a:rPr kumimoji="1" lang="en-US" altLang="zh-TW" dirty="0"/>
              <a:t>/tutorials/17/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4889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4" y="0"/>
            <a:ext cx="7737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47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3377" y="226821"/>
            <a:ext cx="8537244" cy="369332"/>
          </a:xfrm>
        </p:spPr>
        <p:txBody>
          <a:bodyPr/>
          <a:lstStyle/>
          <a:p>
            <a:r>
              <a:rPr kumimoji="1" lang="en-US" altLang="zh-TW" dirty="0" smtClean="0"/>
              <a:t>Property Values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9891"/>
            <a:ext cx="9144000" cy="40982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5791200"/>
            <a:ext cx="7086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Example: values of Client </a:t>
            </a:r>
            <a:r>
              <a:rPr lang="en-US" altLang="zh-TW" dirty="0"/>
              <a:t>Characteristic Configuration </a:t>
            </a:r>
            <a:r>
              <a:rPr lang="en-US" altLang="zh-TW" dirty="0" smtClean="0"/>
              <a:t>Descriptor (CCCD) for Heart Rate Characteristic Value Declaration can send </a:t>
            </a:r>
            <a:r>
              <a:rPr lang="en-US" altLang="zh-TW" smtClean="0"/>
              <a:t>notification automatically.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55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3377" y="226821"/>
            <a:ext cx="8537244" cy="348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2855"/>
              </a:lnSpc>
            </a:pPr>
            <a:r>
              <a:rPr lang="en-US" dirty="0"/>
              <a:t>T</a:t>
            </a:r>
            <a:r>
              <a:rPr dirty="0" smtClean="0"/>
              <a:t>he</a:t>
            </a:r>
            <a:r>
              <a:rPr spc="-10" dirty="0" smtClean="0"/>
              <a:t> </a:t>
            </a:r>
            <a:r>
              <a:rPr dirty="0" smtClean="0"/>
              <a:t>R</a:t>
            </a:r>
            <a:r>
              <a:rPr spc="-10" dirty="0" smtClean="0"/>
              <a:t>N</a:t>
            </a:r>
            <a:r>
              <a:rPr lang="en-US" dirty="0" smtClean="0"/>
              <a:t>4020</a:t>
            </a:r>
            <a:r>
              <a:rPr spc="25" dirty="0" smtClean="0"/>
              <a:t> </a:t>
            </a:r>
            <a:r>
              <a:rPr dirty="0"/>
              <a:t>B</a:t>
            </a:r>
            <a:r>
              <a:rPr spc="-10" dirty="0"/>
              <a:t>l</a:t>
            </a:r>
            <a:r>
              <a:rPr dirty="0"/>
              <a:t>uetooth</a:t>
            </a:r>
            <a:r>
              <a:rPr spc="10" dirty="0"/>
              <a:t> </a:t>
            </a:r>
            <a:r>
              <a:rPr lang="en-US" spc="10" dirty="0" smtClean="0"/>
              <a:t>Low Energy </a:t>
            </a:r>
            <a:r>
              <a:rPr dirty="0" smtClean="0"/>
              <a:t>Modu</a:t>
            </a:r>
            <a:r>
              <a:rPr spc="-10" dirty="0" smtClean="0"/>
              <a:t>l</a:t>
            </a:r>
            <a:r>
              <a:rPr dirty="0" smtClean="0"/>
              <a:t>e</a:t>
            </a:r>
            <a:endParaRPr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895600"/>
            <a:ext cx="4236397" cy="297180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86200"/>
            <a:ext cx="944896" cy="124539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561" b="3192"/>
          <a:stretch/>
        </p:blipFill>
        <p:spPr>
          <a:xfrm>
            <a:off x="6553200" y="2667000"/>
            <a:ext cx="2150606" cy="32766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03377" y="787530"/>
            <a:ext cx="85372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The  simplest  use  of  the  RN4020  module, BLE2 click features the RN4020 module from Microchip, that integrates RF, a baseband controller, and a command API processor. The click communicates with the target board MCU through </a:t>
            </a:r>
            <a:r>
              <a:rPr lang="en-US" altLang="zh-TW" dirty="0" err="1"/>
              <a:t>mikroBUS</a:t>
            </a:r>
            <a:r>
              <a:rPr lang="en-US" altLang="zh-TW" dirty="0"/>
              <a:t>™ RX, TX and AN (CMD), PWM (con.), and RST (wake) lines. The board is designed to use 3.3V power supply only. And the click shield is used here to connected to K64F.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ct val="100000"/>
              </a:lnSpc>
            </a:pPr>
            <a:r>
              <a:rPr dirty="0"/>
              <a:t>S</a:t>
            </a:r>
            <a:r>
              <a:rPr spc="-10" dirty="0"/>
              <a:t>o</a:t>
            </a:r>
            <a:r>
              <a:rPr dirty="0"/>
              <a:t>me</a:t>
            </a:r>
            <a:r>
              <a:rPr spc="5" dirty="0"/>
              <a:t> </a:t>
            </a:r>
            <a:r>
              <a:rPr dirty="0"/>
              <a:t>Wireless</a:t>
            </a:r>
            <a:r>
              <a:rPr spc="5" dirty="0"/>
              <a:t> </a:t>
            </a:r>
            <a:r>
              <a:rPr dirty="0"/>
              <a:t>Pre</a:t>
            </a:r>
            <a:r>
              <a:rPr spc="-10" dirty="0"/>
              <a:t>l</a:t>
            </a:r>
            <a:r>
              <a:rPr dirty="0"/>
              <a:t>imi</a:t>
            </a:r>
            <a:r>
              <a:rPr spc="-10" dirty="0"/>
              <a:t>n</a:t>
            </a:r>
            <a:r>
              <a:rPr dirty="0"/>
              <a:t>aries</a:t>
            </a:r>
            <a:r>
              <a:rPr spc="45" dirty="0"/>
              <a:t> </a:t>
            </a:r>
            <a:r>
              <a:rPr dirty="0"/>
              <a:t>2</a:t>
            </a:r>
          </a:p>
        </p:txBody>
      </p:sp>
      <p:sp>
        <p:nvSpPr>
          <p:cNvPr id="3" name="object 3"/>
          <p:cNvSpPr/>
          <p:nvPr/>
        </p:nvSpPr>
        <p:spPr>
          <a:xfrm>
            <a:off x="675728" y="4149051"/>
            <a:ext cx="7928736" cy="1584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9590" y="948563"/>
            <a:ext cx="8195945" cy="2754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985" algn="just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Whi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ctrum</a:t>
            </a:r>
            <a:r>
              <a:rPr sz="1800" spc="229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res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2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“p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re”</a:t>
            </a:r>
            <a:r>
              <a:rPr sz="1800" spc="229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-2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o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fre</a:t>
            </a:r>
            <a:r>
              <a:rPr sz="1800" spc="-10" dirty="0">
                <a:latin typeface="Arial"/>
                <a:cs typeface="Arial"/>
              </a:rPr>
              <a:t>q</a:t>
            </a:r>
            <a:r>
              <a:rPr sz="1800" dirty="0">
                <a:latin typeface="Arial"/>
                <a:cs typeface="Arial"/>
              </a:rPr>
              <a:t>uenc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s,</a:t>
            </a:r>
            <a:r>
              <a:rPr sz="1800" spc="2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y</a:t>
            </a:r>
            <a:r>
              <a:rPr sz="1800" spc="20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spc="5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y</a:t>
            </a:r>
            <a:r>
              <a:rPr sz="1800" spc="2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become 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ful 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on</a:t>
            </a:r>
            <a:r>
              <a:rPr sz="1800" spc="5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they 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re 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5" dirty="0">
                <a:latin typeface="Arial"/>
                <a:cs typeface="Arial"/>
              </a:rPr>
              <a:t>r</a:t>
            </a:r>
            <a:r>
              <a:rPr sz="1800" spc="-15" dirty="0">
                <a:latin typeface="Arial"/>
                <a:cs typeface="Arial"/>
              </a:rPr>
              <a:t>y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g 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form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spc="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. 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T</a:t>
            </a:r>
            <a:r>
              <a:rPr sz="1800" spc="-10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 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do</a:t>
            </a:r>
            <a:r>
              <a:rPr sz="1800" dirty="0">
                <a:latin typeface="Arial"/>
                <a:cs typeface="Arial"/>
              </a:rPr>
              <a:t>ne 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b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spc="5" dirty="0">
                <a:latin typeface="Arial"/>
                <a:cs typeface="Arial"/>
              </a:rPr>
              <a:t>c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ss 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of </a:t>
            </a:r>
            <a:r>
              <a:rPr sz="1800" i="1" spc="-15" dirty="0">
                <a:latin typeface="Arial"/>
                <a:cs typeface="Arial"/>
              </a:rPr>
              <a:t>m</a:t>
            </a:r>
            <a:r>
              <a:rPr sz="1800" i="1" spc="5" dirty="0">
                <a:latin typeface="Arial"/>
                <a:cs typeface="Arial"/>
              </a:rPr>
              <a:t>o</a:t>
            </a:r>
            <a:r>
              <a:rPr sz="1800" i="1" dirty="0">
                <a:latin typeface="Arial"/>
                <a:cs typeface="Arial"/>
              </a:rPr>
              <a:t>d</a:t>
            </a:r>
            <a:r>
              <a:rPr sz="1800" i="1" spc="-10" dirty="0">
                <a:latin typeface="Arial"/>
                <a:cs typeface="Arial"/>
              </a:rPr>
              <a:t>u</a:t>
            </a:r>
            <a:r>
              <a:rPr sz="1800" i="1" spc="5" dirty="0">
                <a:latin typeface="Arial"/>
                <a:cs typeface="Arial"/>
              </a:rPr>
              <a:t>l</a:t>
            </a:r>
            <a:r>
              <a:rPr sz="1800" i="1" dirty="0">
                <a:latin typeface="Arial"/>
                <a:cs typeface="Arial"/>
              </a:rPr>
              <a:t>ati</a:t>
            </a:r>
            <a:r>
              <a:rPr sz="1800" i="1" spc="-10" dirty="0">
                <a:latin typeface="Arial"/>
                <a:cs typeface="Arial"/>
              </a:rPr>
              <a:t>o</a:t>
            </a:r>
            <a:r>
              <a:rPr sz="1800" i="1" spc="-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;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5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formation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carr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ri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carr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er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fre</a:t>
            </a:r>
            <a:r>
              <a:rPr sz="1800" spc="5" dirty="0">
                <a:latin typeface="Arial"/>
                <a:cs typeface="Arial"/>
              </a:rPr>
              <a:t>q</a:t>
            </a:r>
            <a:r>
              <a:rPr sz="1800" dirty="0">
                <a:latin typeface="Arial"/>
                <a:cs typeface="Arial"/>
              </a:rPr>
              <a:t>u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5" dirty="0">
                <a:latin typeface="Arial"/>
                <a:cs typeface="Arial"/>
              </a:rPr>
              <a:t>c</a:t>
            </a:r>
            <a:r>
              <a:rPr sz="1800" spc="-145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, thr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u</a:t>
            </a:r>
            <a:r>
              <a:rPr sz="1800" spc="-10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on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f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mb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f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-3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fer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nt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tec</a:t>
            </a:r>
            <a:r>
              <a:rPr sz="1800" spc="-10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q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100"/>
              </a:lnSpc>
              <a:spcBef>
                <a:spcPts val="59"/>
              </a:spcBef>
            </a:pPr>
            <a:endParaRPr sz="1100"/>
          </a:p>
          <a:p>
            <a:pPr marL="12700" marR="6350" algn="just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One 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40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fect 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f </a:t>
            </a:r>
            <a:r>
              <a:rPr sz="1800" spc="-1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ulati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 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 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se 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fluct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ati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ns 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spc="5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nd 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se 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fre</a:t>
            </a:r>
            <a:r>
              <a:rPr sz="1800" spc="-10" dirty="0">
                <a:latin typeface="Arial"/>
                <a:cs typeface="Arial"/>
              </a:rPr>
              <a:t>q</a:t>
            </a:r>
            <a:r>
              <a:rPr sz="1800" spc="5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spc="10" dirty="0">
                <a:latin typeface="Arial"/>
                <a:cs typeface="Arial"/>
              </a:rPr>
              <a:t>c</a:t>
            </a:r>
            <a:r>
              <a:rPr sz="1800" spc="-1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; th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1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f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say</a:t>
            </a:r>
            <a:r>
              <a:rPr sz="1800" spc="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rta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15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r</a:t>
            </a:r>
            <a:r>
              <a:rPr sz="1800" spc="-10" dirty="0">
                <a:latin typeface="Arial"/>
                <a:cs typeface="Arial"/>
              </a:rPr>
              <a:t>ad</a:t>
            </a:r>
            <a:r>
              <a:rPr sz="1800" dirty="0">
                <a:latin typeface="Arial"/>
                <a:cs typeface="Arial"/>
              </a:rPr>
              <a:t>io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stat</a:t>
            </a:r>
            <a:r>
              <a:rPr sz="1800" spc="-10" dirty="0">
                <a:latin typeface="Arial"/>
                <a:cs typeface="Arial"/>
              </a:rPr>
              <a:t>io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1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</a:t>
            </a:r>
            <a:r>
              <a:rPr sz="1800" spc="-10" dirty="0">
                <a:latin typeface="Arial"/>
                <a:cs typeface="Arial"/>
              </a:rPr>
              <a:t>un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th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fre</a:t>
            </a:r>
            <a:r>
              <a:rPr sz="1800" spc="-10" dirty="0">
                <a:latin typeface="Arial"/>
                <a:cs typeface="Arial"/>
              </a:rPr>
              <a:t>quen</a:t>
            </a:r>
            <a:r>
              <a:rPr sz="1800" spc="5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y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f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103 </a:t>
            </a:r>
            <a:r>
              <a:rPr sz="1800" dirty="0">
                <a:latin typeface="Arial"/>
                <a:cs typeface="Arial"/>
              </a:rPr>
              <a:t>MHz,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fact 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10" dirty="0">
                <a:latin typeface="Arial"/>
                <a:cs typeface="Arial"/>
              </a:rPr>
              <a:t>r</a:t>
            </a:r>
            <a:r>
              <a:rPr sz="1800" spc="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w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b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f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fre</a:t>
            </a:r>
            <a:r>
              <a:rPr sz="1800" spc="-10" dirty="0">
                <a:latin typeface="Arial"/>
                <a:cs typeface="Arial"/>
              </a:rPr>
              <a:t>q</a:t>
            </a:r>
            <a:r>
              <a:rPr sz="1800" spc="5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enci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ce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tred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10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MH</a:t>
            </a:r>
            <a:r>
              <a:rPr sz="1800" spc="-5" dirty="0">
                <a:latin typeface="Arial"/>
                <a:cs typeface="Arial"/>
              </a:rPr>
              <a:t>z</a:t>
            </a:r>
            <a:r>
              <a:rPr sz="1800" dirty="0">
                <a:latin typeface="Arial"/>
                <a:cs typeface="Arial"/>
              </a:rPr>
              <a:t>.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he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o</a:t>
            </a:r>
            <a:r>
              <a:rPr sz="1800" spc="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d </a:t>
            </a:r>
            <a:r>
              <a:rPr sz="1800" i="1" dirty="0">
                <a:latin typeface="Arial"/>
                <a:cs typeface="Arial"/>
              </a:rPr>
              <a:t>b</a:t>
            </a:r>
            <a:r>
              <a:rPr sz="1800" i="1" spc="-10" dirty="0">
                <a:latin typeface="Arial"/>
                <a:cs typeface="Arial"/>
              </a:rPr>
              <a:t>a</a:t>
            </a:r>
            <a:r>
              <a:rPr sz="1800" i="1" dirty="0">
                <a:latin typeface="Arial"/>
                <a:cs typeface="Arial"/>
              </a:rPr>
              <a:t>n</a:t>
            </a:r>
            <a:r>
              <a:rPr sz="1800" i="1" spc="-10" dirty="0">
                <a:latin typeface="Arial"/>
                <a:cs typeface="Arial"/>
              </a:rPr>
              <a:t>d</a:t>
            </a:r>
            <a:r>
              <a:rPr sz="1800" i="1" spc="5" dirty="0">
                <a:latin typeface="Arial"/>
                <a:cs typeface="Arial"/>
              </a:rPr>
              <a:t>w</a:t>
            </a:r>
            <a:r>
              <a:rPr sz="1800" i="1" dirty="0">
                <a:latin typeface="Arial"/>
                <a:cs typeface="Arial"/>
              </a:rPr>
              <a:t>i</a:t>
            </a:r>
            <a:r>
              <a:rPr sz="1800" i="1" spc="-10" dirty="0">
                <a:latin typeface="Arial"/>
                <a:cs typeface="Arial"/>
              </a:rPr>
              <a:t>d</a:t>
            </a:r>
            <a:r>
              <a:rPr sz="1800" i="1" dirty="0">
                <a:latin typeface="Arial"/>
                <a:cs typeface="Arial"/>
              </a:rPr>
              <a:t>th</a:t>
            </a:r>
            <a:r>
              <a:rPr sz="1800" i="1" spc="1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155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sed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fine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ge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f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fre</a:t>
            </a:r>
            <a:r>
              <a:rPr sz="1800" spc="-10" dirty="0">
                <a:latin typeface="Arial"/>
                <a:cs typeface="Arial"/>
              </a:rPr>
              <a:t>q</a:t>
            </a:r>
            <a:r>
              <a:rPr sz="1800" spc="5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ci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s,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155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spc="-15" dirty="0">
                <a:latin typeface="Arial"/>
                <a:cs typeface="Arial"/>
              </a:rPr>
              <a:t>x</a:t>
            </a:r>
            <a:r>
              <a:rPr sz="1800" spc="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mp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8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5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spc="5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ich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 p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rticu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ar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smiss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may </a:t>
            </a:r>
            <a:r>
              <a:rPr sz="1800" spc="-5" dirty="0">
                <a:latin typeface="Arial"/>
                <a:cs typeface="Arial"/>
              </a:rPr>
              <a:t>b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taki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g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ac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03377" y="226821"/>
            <a:ext cx="8537244" cy="348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2855"/>
              </a:lnSpc>
            </a:pPr>
            <a:r>
              <a:rPr dirty="0"/>
              <a:t>S</a:t>
            </a:r>
            <a:r>
              <a:rPr spc="-10" dirty="0"/>
              <a:t>i</a:t>
            </a:r>
            <a:r>
              <a:rPr dirty="0"/>
              <a:t>mple</a:t>
            </a:r>
            <a:r>
              <a:rPr spc="20" dirty="0"/>
              <a:t> </a:t>
            </a:r>
            <a:r>
              <a:rPr dirty="0" smtClean="0"/>
              <a:t>B</a:t>
            </a:r>
            <a:r>
              <a:rPr spc="-10" dirty="0" smtClean="0"/>
              <a:t>l</a:t>
            </a:r>
            <a:r>
              <a:rPr dirty="0" smtClean="0"/>
              <a:t>uetooth</a:t>
            </a:r>
            <a:r>
              <a:rPr lang="en-US" dirty="0" smtClean="0"/>
              <a:t> LE</a:t>
            </a:r>
            <a:r>
              <a:rPr dirty="0" smtClean="0"/>
              <a:t>: </a:t>
            </a:r>
            <a:r>
              <a:rPr lang="en-US" dirty="0" smtClean="0"/>
              <a:t>Receive device info from rn4020(1)</a:t>
            </a:r>
            <a:endParaRPr dirty="0"/>
          </a:p>
        </p:txBody>
      </p:sp>
      <p:sp>
        <p:nvSpPr>
          <p:cNvPr id="17" name="矩形 16"/>
          <p:cNvSpPr/>
          <p:nvPr/>
        </p:nvSpPr>
        <p:spPr>
          <a:xfrm>
            <a:off x="303377" y="596545"/>
            <a:ext cx="8383423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42913"/>
            <a:r>
              <a:rPr lang="en-US" altLang="zh-TW" sz="1200" dirty="0">
                <a:solidFill>
                  <a:srgbClr val="008000"/>
                </a:solidFill>
                <a:latin typeface="Consolas" panose="020B0609020204030204" pitchFamily="49" charset="0"/>
              </a:rPr>
              <a:t>/* Program Example 11.1: Read the device name from the Bluetooth LE. </a:t>
            </a:r>
            <a:endParaRPr lang="en-US" altLang="zh-TW" sz="1200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442913"/>
            <a:r>
              <a:rPr lang="en-US" altLang="zh-TW" sz="1200" dirty="0">
                <a:solidFill>
                  <a:srgbClr val="804000"/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TW" sz="1200" dirty="0" err="1">
                <a:solidFill>
                  <a:srgbClr val="804000"/>
                </a:solidFill>
                <a:latin typeface="Consolas" panose="020B0609020204030204" pitchFamily="49" charset="0"/>
              </a:rPr>
              <a:t>mbed.h</a:t>
            </a:r>
            <a:r>
              <a:rPr lang="en-US" altLang="zh-TW" sz="1200" dirty="0">
                <a:solidFill>
                  <a:srgbClr val="804000"/>
                </a:solidFill>
                <a:latin typeface="Consolas" panose="020B0609020204030204" pitchFamily="49" charset="0"/>
              </a:rPr>
              <a:t>" </a:t>
            </a:r>
            <a:endParaRPr lang="en-US" altLang="zh-TW" sz="1200" dirty="0" smtClean="0">
              <a:solidFill>
                <a:srgbClr val="804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 smtClean="0">
                <a:solidFill>
                  <a:srgbClr val="804000"/>
                </a:solidFill>
                <a:latin typeface="Consolas" panose="020B0609020204030204" pitchFamily="49" charset="0"/>
              </a:rPr>
              <a:t>#</a:t>
            </a:r>
            <a:r>
              <a:rPr lang="en-US" altLang="zh-TW" sz="1200" dirty="0">
                <a:solidFill>
                  <a:srgbClr val="804000"/>
                </a:solidFill>
                <a:latin typeface="Consolas" panose="020B0609020204030204" pitchFamily="49" charset="0"/>
              </a:rPr>
              <a:t>include &lt;string&gt; </a:t>
            </a:r>
            <a:endParaRPr lang="en-US" altLang="zh-TW" sz="1200" dirty="0" smtClean="0">
              <a:solidFill>
                <a:srgbClr val="804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Serial 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rn4020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D1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D0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Serial 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pc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USBTX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USBRX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DigitalOut</a:t>
            </a:r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AWAKE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A3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InterruptIn</a:t>
            </a:r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list_trigger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SW2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buff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 smtClean="0">
                <a:solidFill>
                  <a:srgbClr val="8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sendString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TW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TW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getString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8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TW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getInfo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8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 smtClean="0">
                <a:solidFill>
                  <a:srgbClr val="8000FF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getChar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8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 smtClean="0">
                <a:solidFill>
                  <a:srgbClr val="8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D_comm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8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 err="1" smtClean="0">
                <a:solidFill>
                  <a:srgbClr val="8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AWAKE 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list_trigger</a:t>
            </a:r>
            <a:r>
              <a:rPr lang="en-US" altLang="zh-TW" sz="12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rise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(&amp;</a:t>
            </a:r>
            <a:r>
              <a:rPr lang="en-US" altLang="zh-TW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D_comm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rn4020</a:t>
            </a:r>
            <a:r>
              <a:rPr lang="en-US" altLang="zh-TW" sz="12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baud</a:t>
            </a:r>
            <a:r>
              <a:rPr lang="en-US" altLang="zh-TW" sz="12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smtClean="0">
                <a:solidFill>
                  <a:srgbClr val="FF8000"/>
                </a:solidFill>
                <a:latin typeface="Consolas" panose="020B0609020204030204" pitchFamily="49" charset="0"/>
              </a:rPr>
              <a:t>115200</a:t>
            </a:r>
            <a:r>
              <a:rPr lang="en-US" altLang="zh-TW" sz="12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wait</a:t>
            </a:r>
            <a:r>
              <a:rPr lang="en-US" altLang="zh-TW" sz="12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smtClean="0">
                <a:solidFill>
                  <a:srgbClr val="FF8000"/>
                </a:solidFill>
                <a:latin typeface="Consolas" panose="020B0609020204030204" pitchFamily="49" charset="0"/>
              </a:rPr>
              <a:t>1.0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AWAKE 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2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zh-TW" alt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Enter Command mode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pc</a:t>
            </a:r>
            <a:r>
              <a:rPr lang="en-US" altLang="zh-TW" sz="12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808080"/>
                </a:solidFill>
                <a:latin typeface="Consolas" panose="020B0609020204030204" pitchFamily="49" charset="0"/>
              </a:rPr>
              <a:t>"Mode: %s"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getString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());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442913"/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sendString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808080"/>
                </a:solidFill>
                <a:latin typeface="Consolas" panose="020B0609020204030204" pitchFamily="49" charset="0"/>
              </a:rPr>
              <a:t>"A\r\n"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altLang="zh-TW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Command : Start advertisement</a:t>
            </a:r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442913"/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pc</a:t>
            </a:r>
            <a:r>
              <a:rPr lang="en-US" altLang="zh-TW" sz="12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808080"/>
                </a:solidFill>
                <a:latin typeface="Consolas" panose="020B0609020204030204" pitchFamily="49" charset="0"/>
              </a:rPr>
              <a:t>"Annotation start: %s"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getString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());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while</a:t>
            </a:r>
            <a:r>
              <a:rPr lang="en-US" altLang="zh-TW" sz="12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smtClean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buff 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getString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();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TW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pc</a:t>
            </a:r>
            <a:r>
              <a:rPr lang="en-US" altLang="zh-TW" sz="12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808080"/>
                </a:solidFill>
                <a:latin typeface="Consolas" panose="020B0609020204030204" pitchFamily="49" charset="0"/>
              </a:rPr>
              <a:t>"%</a:t>
            </a:r>
            <a:r>
              <a:rPr lang="en-US" altLang="zh-TW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s"</a:t>
            </a:r>
            <a:r>
              <a:rPr lang="en-US" altLang="zh-TW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if</a:t>
            </a:r>
            <a:r>
              <a:rPr lang="en-US" altLang="zh-TW" sz="12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buff 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==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200" dirty="0">
                <a:solidFill>
                  <a:srgbClr val="808080"/>
                </a:solidFill>
                <a:latin typeface="Consolas" panose="020B0609020204030204" pitchFamily="49" charset="0"/>
              </a:rPr>
              <a:t>"Connection End\r\n</a:t>
            </a:r>
            <a:r>
              <a:rPr lang="en-US" altLang="zh-TW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2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US" altLang="zh-TW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altLang="zh-TW" sz="12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Restart advertisement after disconnect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altLang="zh-TW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pc</a:t>
            </a:r>
            <a:r>
              <a:rPr lang="en-US" altLang="zh-TW" sz="12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808080"/>
                </a:solidFill>
                <a:latin typeface="Consolas" panose="020B0609020204030204" pitchFamily="49" charset="0"/>
              </a:rPr>
              <a:t>"Annotation restart\r\n"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altLang="zh-TW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sendString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808080"/>
                </a:solidFill>
                <a:latin typeface="Consolas" panose="020B0609020204030204" pitchFamily="49" charset="0"/>
              </a:rPr>
              <a:t>"A\r\n"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altLang="zh-TW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pc</a:t>
            </a:r>
            <a:r>
              <a:rPr lang="en-US" altLang="zh-TW" sz="12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200" dirty="0">
                <a:solidFill>
                  <a:srgbClr val="808080"/>
                </a:solidFill>
                <a:latin typeface="Consolas" panose="020B0609020204030204" pitchFamily="49" charset="0"/>
              </a:rPr>
              <a:t>"%s"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getString</a:t>
            </a:r>
            <a:r>
              <a:rPr lang="en-US" altLang="zh-TW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());</a:t>
            </a:r>
            <a:r>
              <a:rPr lang="en-US" altLang="zh-TW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1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12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442913"/>
            <a:r>
              <a:rPr lang="en-US" altLang="zh-TW" sz="12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	}</a:t>
            </a:r>
            <a:r>
              <a:rPr lang="en-US" altLang="zh-TW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442913"/>
            <a:r>
              <a:rPr lang="en-US" altLang="zh-TW" sz="12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endParaRPr lang="en-US" altLang="zh-TW" sz="1200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58877" y="838200"/>
            <a:ext cx="83058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42913"/>
            <a:r>
              <a:rPr lang="en-US" altLang="zh-TW" sz="1600" dirty="0">
                <a:solidFill>
                  <a:srgbClr val="8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sendString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rn4020</a:t>
            </a:r>
            <a:r>
              <a:rPr lang="en-US" altLang="zh-TW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solidFill>
                  <a:srgbClr val="808080"/>
                </a:solidFill>
                <a:latin typeface="Consolas" panose="020B0609020204030204" pitchFamily="49" charset="0"/>
              </a:rPr>
              <a:t>"%s"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442913"/>
            <a:r>
              <a:rPr lang="en-US" altLang="zh-TW" sz="1600" dirty="0" smtClean="0">
                <a:solidFill>
                  <a:srgbClr val="8000FF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getChar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(){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6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rn4020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getc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();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442913"/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getString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(){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string 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808080"/>
                </a:solidFill>
                <a:latin typeface="Consolas" panose="020B0609020204030204" pitchFamily="49" charset="0"/>
              </a:rPr>
              <a:t>""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600" dirty="0" smtClean="0">
                <a:solidFill>
                  <a:srgbClr val="8000FF"/>
                </a:solidFill>
                <a:latin typeface="Consolas" panose="020B0609020204030204" pitchFamily="49" charset="0"/>
              </a:rPr>
              <a:t>	char</a:t>
            </a:r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808080"/>
                </a:solidFill>
                <a:latin typeface="Consolas" panose="020B0609020204030204" pitchFamily="49" charset="0"/>
              </a:rPr>
              <a:t>' '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600" dirty="0" smtClean="0">
                <a:solidFill>
                  <a:srgbClr val="8000FF"/>
                </a:solidFill>
                <a:latin typeface="Consolas" panose="020B0609020204030204" pitchFamily="49" charset="0"/>
              </a:rPr>
              <a:t>	char</a:t>
            </a:r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808080"/>
                </a:solidFill>
                <a:latin typeface="Consolas" panose="020B0609020204030204" pitchFamily="49" charset="0"/>
              </a:rPr>
              <a:t>' '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6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while</a:t>
            </a:r>
            <a:r>
              <a:rPr lang="en-US" altLang="zh-TW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smtClean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6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if</a:t>
            </a:r>
            <a:r>
              <a:rPr lang="en-US" altLang="zh-TW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rn4020</a:t>
            </a:r>
            <a:r>
              <a:rPr lang="en-US" altLang="zh-TW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readable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()){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altLang="zh-TW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altLang="zh-TW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</a:t>
            </a:r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getChar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();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altLang="zh-TW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+=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6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if</a:t>
            </a:r>
            <a:r>
              <a:rPr lang="en-US" altLang="zh-TW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==</a:t>
            </a:r>
            <a:r>
              <a:rPr lang="en-US" altLang="zh-TW" sz="1600" dirty="0">
                <a:solidFill>
                  <a:srgbClr val="808080"/>
                </a:solidFill>
                <a:latin typeface="Consolas" panose="020B0609020204030204" pitchFamily="49" charset="0"/>
              </a:rPr>
              <a:t>'\r'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and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==</a:t>
            </a:r>
            <a:r>
              <a:rPr lang="en-US" altLang="zh-TW" sz="1600" dirty="0">
                <a:solidFill>
                  <a:srgbClr val="808080"/>
                </a:solidFill>
                <a:latin typeface="Consolas" panose="020B0609020204030204" pitchFamily="49" charset="0"/>
              </a:rPr>
              <a:t>'\n</a:t>
            </a:r>
            <a:r>
              <a:rPr lang="en-US" altLang="zh-TW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US" altLang="zh-TW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check if reach the end</a:t>
            </a:r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442913"/>
            <a:r>
              <a:rPr lang="en-US" altLang="zh-TW" sz="16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break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			}</a:t>
            </a:r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442913"/>
            <a:r>
              <a:rPr lang="en-US" altLang="zh-TW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		}</a:t>
            </a:r>
          </a:p>
          <a:p>
            <a:pPr defTabSz="442913"/>
            <a:r>
              <a:rPr lang="en-US" altLang="zh-TW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	}</a:t>
            </a:r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442913"/>
            <a:r>
              <a:rPr lang="en-US" altLang="zh-TW" sz="16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4" name="object 14"/>
          <p:cNvSpPr txBox="1">
            <a:spLocks/>
          </p:cNvSpPr>
          <p:nvPr/>
        </p:nvSpPr>
        <p:spPr>
          <a:xfrm>
            <a:off x="381000" y="304800"/>
            <a:ext cx="8537244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400">
                <a:latin typeface="Arial"/>
                <a:ea typeface="+mj-ea"/>
                <a:cs typeface="Arial"/>
              </a:defRPr>
            </a:lvl1pPr>
          </a:lstStyle>
          <a:p>
            <a:pPr marL="38735">
              <a:lnSpc>
                <a:spcPts val="2855"/>
              </a:lnSpc>
            </a:pPr>
            <a:r>
              <a:rPr lang="en-US" kern="0" dirty="0" smtClean="0">
                <a:solidFill>
                  <a:sysClr val="windowText" lastClr="000000"/>
                </a:solidFill>
              </a:rPr>
              <a:t>S</a:t>
            </a:r>
            <a:r>
              <a:rPr lang="en-US" kern="0" spc="-10" dirty="0" smtClean="0">
                <a:solidFill>
                  <a:sysClr val="windowText" lastClr="000000"/>
                </a:solidFill>
              </a:rPr>
              <a:t>i</a:t>
            </a:r>
            <a:r>
              <a:rPr lang="en-US" kern="0" dirty="0" smtClean="0">
                <a:solidFill>
                  <a:sysClr val="windowText" lastClr="000000"/>
                </a:solidFill>
              </a:rPr>
              <a:t>mple</a:t>
            </a:r>
            <a:r>
              <a:rPr lang="en-US" kern="0" spc="20" dirty="0" smtClean="0">
                <a:solidFill>
                  <a:sysClr val="windowText" lastClr="000000"/>
                </a:solidFill>
              </a:rPr>
              <a:t> </a:t>
            </a:r>
            <a:r>
              <a:rPr lang="en-US" kern="0" dirty="0" smtClean="0">
                <a:solidFill>
                  <a:sysClr val="windowText" lastClr="000000"/>
                </a:solidFill>
              </a:rPr>
              <a:t>B</a:t>
            </a:r>
            <a:r>
              <a:rPr lang="en-US" kern="0" spc="-10" dirty="0" smtClean="0">
                <a:solidFill>
                  <a:sysClr val="windowText" lastClr="000000"/>
                </a:solidFill>
              </a:rPr>
              <a:t>l</a:t>
            </a:r>
            <a:r>
              <a:rPr lang="en-US" kern="0" dirty="0" smtClean="0">
                <a:solidFill>
                  <a:sysClr val="windowText" lastClr="000000"/>
                </a:solidFill>
              </a:rPr>
              <a:t>uetooth LE: Receive device info from rn4020(2)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58877" y="838200"/>
            <a:ext cx="83058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42913"/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getInfo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(){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string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808080"/>
                </a:solidFill>
                <a:latin typeface="Consolas" panose="020B0609020204030204" pitchFamily="49" charset="0"/>
              </a:rPr>
              <a:t>""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dirty="0" smtClean="0">
                <a:solidFill>
                  <a:srgbClr val="8000FF"/>
                </a:solidFill>
                <a:latin typeface="Consolas" panose="020B0609020204030204" pitchFamily="49" charset="0"/>
              </a:rPr>
              <a:t>	char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808080"/>
                </a:solidFill>
                <a:latin typeface="Consolas" panose="020B0609020204030204" pitchFamily="49" charset="0"/>
              </a:rPr>
              <a:t>' '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dirty="0" smtClean="0">
                <a:solidFill>
                  <a:srgbClr val="8000FF"/>
                </a:solidFill>
                <a:latin typeface="Consolas" panose="020B0609020204030204" pitchFamily="49" charset="0"/>
              </a:rPr>
              <a:t>	char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808080"/>
                </a:solidFill>
                <a:latin typeface="Consolas" panose="020B0609020204030204" pitchFamily="49" charset="0"/>
              </a:rPr>
              <a:t>' '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dirty="0" smtClean="0">
                <a:solidFill>
                  <a:srgbClr val="8000FF"/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1400" dirty="0" err="1" smtClean="0">
                <a:solidFill>
                  <a:srgbClr val="8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line 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while</a:t>
            </a:r>
            <a:r>
              <a:rPr lang="en-US" altLang="zh-TW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 smtClean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if</a:t>
            </a:r>
            <a:r>
              <a:rPr lang="en-US" altLang="zh-TW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rn4020</a:t>
            </a:r>
            <a:r>
              <a:rPr lang="en-US" altLang="zh-TW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readable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()){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altLang="zh-TW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altLang="zh-TW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getChar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();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altLang="zh-TW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+=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if</a:t>
            </a:r>
            <a:r>
              <a:rPr lang="en-US" altLang="zh-TW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==</a:t>
            </a:r>
            <a:r>
              <a:rPr lang="en-US" altLang="zh-TW" sz="1400" dirty="0">
                <a:solidFill>
                  <a:srgbClr val="808080"/>
                </a:solidFill>
                <a:latin typeface="Consolas" panose="020B0609020204030204" pitchFamily="49" charset="0"/>
              </a:rPr>
              <a:t>'\r'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and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==</a:t>
            </a:r>
            <a:r>
              <a:rPr lang="en-US" altLang="zh-TW" sz="1400" dirty="0">
                <a:solidFill>
                  <a:srgbClr val="808080"/>
                </a:solidFill>
                <a:latin typeface="Consolas" panose="020B0609020204030204" pitchFamily="49" charset="0"/>
              </a:rPr>
              <a:t>'\n'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line 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line 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+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if</a:t>
            </a:r>
            <a:r>
              <a:rPr lang="en-US" altLang="zh-TW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line 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==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FF8000"/>
                </a:solidFill>
                <a:latin typeface="Consolas" panose="020B0609020204030204" pitchFamily="49" charset="0"/>
              </a:rPr>
              <a:t>6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altLang="zh-TW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D command return 6 line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14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US" altLang="zh-TW" sz="14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			}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442913"/>
            <a:r>
              <a:rPr lang="en-US" altLang="zh-TW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		}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442913"/>
            <a:r>
              <a:rPr lang="en-US" altLang="zh-TW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	}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442913"/>
            <a:r>
              <a:rPr lang="en-US" altLang="zh-TW" sz="14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442913"/>
            <a:r>
              <a:rPr lang="en-US" altLang="zh-TW" sz="1400" dirty="0" smtClean="0">
                <a:solidFill>
                  <a:srgbClr val="8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D_comm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(){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AWAKE 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wait</a:t>
            </a:r>
            <a:r>
              <a:rPr lang="en-US" altLang="zh-TW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 smtClean="0">
                <a:solidFill>
                  <a:srgbClr val="FF8000"/>
                </a:solidFill>
                <a:latin typeface="Consolas" panose="020B0609020204030204" pitchFamily="49" charset="0"/>
              </a:rPr>
              <a:t>1.0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AWAKE 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008000"/>
                </a:solidFill>
                <a:latin typeface="Consolas" panose="020B0609020204030204" pitchFamily="49" charset="0"/>
              </a:rPr>
              <a:t>// Enter CMD </a:t>
            </a:r>
            <a:r>
              <a:rPr lang="en-US" altLang="zh-TW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mode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pc</a:t>
            </a:r>
            <a:r>
              <a:rPr lang="en-US" altLang="zh-TW" sz="14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808080"/>
                </a:solidFill>
                <a:latin typeface="Consolas" panose="020B0609020204030204" pitchFamily="49" charset="0"/>
              </a:rPr>
              <a:t>"Mode: %s"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getString</a:t>
            </a:r>
            <a:r>
              <a:rPr lang="en-US" altLang="zh-TW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());</a:t>
            </a:r>
            <a:r>
              <a:rPr lang="zh-TW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pPr defTabSz="442913"/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sendString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808080"/>
                </a:solidFill>
                <a:latin typeface="Consolas" panose="020B0609020204030204" pitchFamily="49" charset="0"/>
              </a:rPr>
              <a:t>"D\r\n"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pc</a:t>
            </a:r>
            <a:r>
              <a:rPr lang="en-US" altLang="zh-TW" sz="14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808080"/>
                </a:solidFill>
                <a:latin typeface="Consolas" panose="020B0609020204030204" pitchFamily="49" charset="0"/>
              </a:rPr>
              <a:t>"%s"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getInfo</a:t>
            </a:r>
            <a:r>
              <a:rPr lang="en-US" altLang="zh-TW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());</a:t>
            </a:r>
            <a:r>
              <a:rPr lang="en-US" altLang="zh-TW" sz="1400" dirty="0">
                <a:solidFill>
                  <a:srgbClr val="008000"/>
                </a:solidFill>
                <a:latin typeface="Consolas" panose="020B0609020204030204" pitchFamily="49" charset="0"/>
              </a:rPr>
              <a:t> // </a:t>
            </a:r>
            <a:r>
              <a:rPr lang="en-US" altLang="zh-TW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Dump information about device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442913"/>
            <a:r>
              <a:rPr lang="en-US" altLang="zh-TW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endParaRPr lang="en-US" altLang="zh-TW" sz="1400" dirty="0"/>
          </a:p>
        </p:txBody>
      </p:sp>
      <p:sp>
        <p:nvSpPr>
          <p:cNvPr id="14" name="object 14"/>
          <p:cNvSpPr txBox="1">
            <a:spLocks/>
          </p:cNvSpPr>
          <p:nvPr/>
        </p:nvSpPr>
        <p:spPr>
          <a:xfrm>
            <a:off x="381000" y="304800"/>
            <a:ext cx="8537244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400">
                <a:latin typeface="Arial"/>
                <a:ea typeface="+mj-ea"/>
                <a:cs typeface="Arial"/>
              </a:defRPr>
            </a:lvl1pPr>
          </a:lstStyle>
          <a:p>
            <a:pPr marL="38735">
              <a:lnSpc>
                <a:spcPts val="2855"/>
              </a:lnSpc>
            </a:pPr>
            <a:r>
              <a:rPr lang="en-US" kern="0" dirty="0" smtClean="0">
                <a:solidFill>
                  <a:sysClr val="windowText" lastClr="000000"/>
                </a:solidFill>
              </a:rPr>
              <a:t>S</a:t>
            </a:r>
            <a:r>
              <a:rPr lang="en-US" kern="0" spc="-10" dirty="0" smtClean="0">
                <a:solidFill>
                  <a:sysClr val="windowText" lastClr="000000"/>
                </a:solidFill>
              </a:rPr>
              <a:t>i</a:t>
            </a:r>
            <a:r>
              <a:rPr lang="en-US" kern="0" dirty="0" smtClean="0">
                <a:solidFill>
                  <a:sysClr val="windowText" lastClr="000000"/>
                </a:solidFill>
              </a:rPr>
              <a:t>mple</a:t>
            </a:r>
            <a:r>
              <a:rPr lang="en-US" kern="0" spc="20" dirty="0" smtClean="0">
                <a:solidFill>
                  <a:sysClr val="windowText" lastClr="000000"/>
                </a:solidFill>
              </a:rPr>
              <a:t> </a:t>
            </a:r>
            <a:r>
              <a:rPr lang="en-US" kern="0" dirty="0" smtClean="0">
                <a:solidFill>
                  <a:sysClr val="windowText" lastClr="000000"/>
                </a:solidFill>
              </a:rPr>
              <a:t>B</a:t>
            </a:r>
            <a:r>
              <a:rPr lang="en-US" kern="0" spc="-10" dirty="0" smtClean="0">
                <a:solidFill>
                  <a:sysClr val="windowText" lastClr="000000"/>
                </a:solidFill>
              </a:rPr>
              <a:t>l</a:t>
            </a:r>
            <a:r>
              <a:rPr lang="en-US" kern="0" dirty="0" smtClean="0">
                <a:solidFill>
                  <a:sysClr val="windowText" lastClr="000000"/>
                </a:solidFill>
              </a:rPr>
              <a:t>uetooth LE: Receive device info from rn4020(2)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14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81000" y="1066800"/>
            <a:ext cx="830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354013"/>
            <a:r>
              <a:rPr lang="en-US" altLang="zh-TW" sz="1600" dirty="0" smtClean="0">
                <a:solidFill>
                  <a:prstClr val="black"/>
                </a:solidFill>
              </a:rPr>
              <a:t>After start the advertisement, we could use smart phone with BLE app to scan rn4020 on both Android</a:t>
            </a:r>
            <a:r>
              <a:rPr lang="en-US" altLang="zh-TW" sz="1600" b="1" dirty="0" smtClean="0">
                <a:solidFill>
                  <a:prstClr val="black"/>
                </a:solidFill>
              </a:rPr>
              <a:t> </a:t>
            </a:r>
            <a:r>
              <a:rPr lang="en-US" altLang="zh-TW" sz="1600" dirty="0" smtClean="0">
                <a:solidFill>
                  <a:prstClr val="black"/>
                </a:solidFill>
              </a:rPr>
              <a:t>and iOS platform. We take the android platform as an example. </a:t>
            </a:r>
            <a:endParaRPr lang="en-US" altLang="zh-TW" sz="1600" dirty="0"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>
            <a:spLocks/>
          </p:cNvSpPr>
          <p:nvPr/>
        </p:nvSpPr>
        <p:spPr>
          <a:xfrm>
            <a:off x="381000" y="304800"/>
            <a:ext cx="8537244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400">
                <a:latin typeface="Arial"/>
                <a:ea typeface="+mj-ea"/>
                <a:cs typeface="Arial"/>
              </a:defRPr>
            </a:lvl1pPr>
          </a:lstStyle>
          <a:p>
            <a:pPr marL="38735">
              <a:lnSpc>
                <a:spcPts val="2855"/>
              </a:lnSpc>
            </a:pPr>
            <a:r>
              <a:rPr lang="en-US" kern="0" dirty="0" smtClean="0">
                <a:solidFill>
                  <a:sysClr val="windowText" lastClr="000000"/>
                </a:solidFill>
              </a:rPr>
              <a:t>S</a:t>
            </a:r>
            <a:r>
              <a:rPr lang="en-US" kern="0" spc="-10" dirty="0" smtClean="0">
                <a:solidFill>
                  <a:sysClr val="windowText" lastClr="000000"/>
                </a:solidFill>
              </a:rPr>
              <a:t>i</a:t>
            </a:r>
            <a:r>
              <a:rPr lang="en-US" kern="0" dirty="0" smtClean="0">
                <a:solidFill>
                  <a:sysClr val="windowText" lastClr="000000"/>
                </a:solidFill>
              </a:rPr>
              <a:t>mple</a:t>
            </a:r>
            <a:r>
              <a:rPr lang="en-US" kern="0" spc="20" dirty="0" smtClean="0">
                <a:solidFill>
                  <a:sysClr val="windowText" lastClr="000000"/>
                </a:solidFill>
              </a:rPr>
              <a:t> </a:t>
            </a:r>
            <a:r>
              <a:rPr lang="en-US" kern="0" dirty="0" smtClean="0">
                <a:solidFill>
                  <a:sysClr val="windowText" lastClr="000000"/>
                </a:solidFill>
              </a:rPr>
              <a:t>B</a:t>
            </a:r>
            <a:r>
              <a:rPr lang="en-US" kern="0" spc="-10" dirty="0" smtClean="0">
                <a:solidFill>
                  <a:sysClr val="windowText" lastClr="000000"/>
                </a:solidFill>
              </a:rPr>
              <a:t>l</a:t>
            </a:r>
            <a:r>
              <a:rPr lang="en-US" kern="0" dirty="0" smtClean="0">
                <a:solidFill>
                  <a:sysClr val="windowText" lastClr="000000"/>
                </a:solidFill>
              </a:rPr>
              <a:t>uetooth LE: Receive device name from rn4020(3)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49885"/>
            <a:ext cx="2286000" cy="40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矩形 2"/>
          <p:cNvSpPr/>
          <p:nvPr/>
        </p:nvSpPr>
        <p:spPr>
          <a:xfrm>
            <a:off x="457200" y="2590800"/>
            <a:ext cx="22860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4633"/>
            <a:ext cx="2277704" cy="4049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049885"/>
            <a:ext cx="2286000" cy="40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/>
          <p:cNvSpPr txBox="1"/>
          <p:nvPr/>
        </p:nvSpPr>
        <p:spPr>
          <a:xfrm>
            <a:off x="457200" y="6235196"/>
            <a:ext cx="2285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Installing the app on smart phone</a:t>
            </a:r>
            <a:endParaRPr lang="zh-TW" altLang="en-US" sz="12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263136" y="6235195"/>
            <a:ext cx="2160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Scanning the advertising device</a:t>
            </a:r>
            <a:endParaRPr lang="zh-TW" altLang="en-US" sz="12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459158" y="6231822"/>
            <a:ext cx="1551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Connect to the device</a:t>
            </a:r>
            <a:endParaRPr lang="zh-TW" altLang="en-US" sz="1200" dirty="0"/>
          </a:p>
        </p:txBody>
      </p:sp>
      <p:sp>
        <p:nvSpPr>
          <p:cNvPr id="11" name="矩形 10"/>
          <p:cNvSpPr/>
          <p:nvPr/>
        </p:nvSpPr>
        <p:spPr>
          <a:xfrm>
            <a:off x="3220065" y="2895600"/>
            <a:ext cx="22860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087704" y="2876584"/>
            <a:ext cx="2286000" cy="1847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381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3377" y="226821"/>
            <a:ext cx="8537244" cy="369332"/>
          </a:xfrm>
        </p:spPr>
        <p:txBody>
          <a:bodyPr/>
          <a:lstStyle/>
          <a:p>
            <a:r>
              <a:rPr lang="en-US" altLang="zh-TW" dirty="0"/>
              <a:t>S</a:t>
            </a:r>
            <a:r>
              <a:rPr lang="en-US" altLang="zh-TW" spc="-10" dirty="0"/>
              <a:t>i</a:t>
            </a:r>
            <a:r>
              <a:rPr lang="en-US" altLang="zh-TW" dirty="0"/>
              <a:t>mple</a:t>
            </a:r>
            <a:r>
              <a:rPr lang="en-US" altLang="zh-TW" spc="20" dirty="0"/>
              <a:t> </a:t>
            </a:r>
            <a:r>
              <a:rPr lang="en-US" altLang="zh-TW" dirty="0"/>
              <a:t>B</a:t>
            </a:r>
            <a:r>
              <a:rPr lang="en-US" altLang="zh-TW" spc="-10" dirty="0"/>
              <a:t>l</a:t>
            </a:r>
            <a:r>
              <a:rPr lang="en-US" altLang="zh-TW" dirty="0"/>
              <a:t>uetooth LE: Reading </a:t>
            </a:r>
            <a:r>
              <a:rPr lang="en-US" altLang="zh-TW" dirty="0" smtClean="0"/>
              <a:t>battery level and Notification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76338" y="620734"/>
            <a:ext cx="8484819" cy="6093976"/>
          </a:xfrm>
        </p:spPr>
        <p:txBody>
          <a:bodyPr/>
          <a:lstStyle/>
          <a:p>
            <a:pPr defTabSz="442913"/>
            <a:r>
              <a:rPr lang="en-US" altLang="zh-TW" dirty="0">
                <a:solidFill>
                  <a:srgbClr val="804000"/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TW" dirty="0" err="1">
                <a:solidFill>
                  <a:srgbClr val="804000"/>
                </a:solidFill>
                <a:latin typeface="Consolas" panose="020B0609020204030204" pitchFamily="49" charset="0"/>
              </a:rPr>
              <a:t>mbed.h</a:t>
            </a:r>
            <a:r>
              <a:rPr lang="en-US" altLang="zh-TW" dirty="0">
                <a:solidFill>
                  <a:srgbClr val="804000"/>
                </a:solidFill>
                <a:latin typeface="Consolas" panose="020B0609020204030204" pitchFamily="49" charset="0"/>
              </a:rPr>
              <a:t>" </a:t>
            </a:r>
            <a:endParaRPr lang="en-US" altLang="zh-TW" dirty="0" smtClean="0">
              <a:solidFill>
                <a:srgbClr val="804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dirty="0" smtClean="0">
                <a:solidFill>
                  <a:srgbClr val="804000"/>
                </a:solidFill>
                <a:latin typeface="Consolas" panose="020B0609020204030204" pitchFamily="49" charset="0"/>
              </a:rPr>
              <a:t>#</a:t>
            </a:r>
            <a:r>
              <a:rPr lang="en-US" altLang="zh-TW" dirty="0">
                <a:solidFill>
                  <a:srgbClr val="804000"/>
                </a:solidFill>
                <a:latin typeface="Consolas" panose="020B0609020204030204" pitchFamily="49" charset="0"/>
              </a:rPr>
              <a:t>include &lt;string&gt; </a:t>
            </a:r>
            <a:endParaRPr lang="en-US" altLang="zh-TW" dirty="0" smtClean="0">
              <a:solidFill>
                <a:srgbClr val="804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Serial 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rn4020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D1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D0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Serial 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pc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USBTX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USBRX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DigitalOut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led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LED_GREEN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DigitalOut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AWAKE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A3</a:t>
            </a:r>
            <a:r>
              <a:rPr lang="en-US" altLang="zh-TW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</a:p>
          <a:p>
            <a:pPr defTabSz="442913"/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442913"/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InterruptIn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sw2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SW2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InterruptIn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sw3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SW3</a:t>
            </a:r>
            <a:r>
              <a:rPr lang="en-US" altLang="zh-TW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string buff</a:t>
            </a:r>
            <a:r>
              <a:rPr lang="en-US" altLang="zh-TW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442913"/>
            <a:r>
              <a:rPr lang="en-US" altLang="zh-TW" dirty="0" smtClean="0">
                <a:solidFill>
                  <a:srgbClr val="8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init_ble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8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dirty="0" smtClean="0">
                <a:solidFill>
                  <a:srgbClr val="8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sendString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getString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8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dirty="0" smtClean="0">
                <a:solidFill>
                  <a:srgbClr val="8000FF"/>
                </a:solidFill>
                <a:latin typeface="Consolas" panose="020B0609020204030204" pitchFamily="49" charset="0"/>
              </a:rPr>
              <a:t>char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getChar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8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dirty="0" smtClean="0">
                <a:solidFill>
                  <a:srgbClr val="8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battery50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8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US" altLang="zh-TW" dirty="0">
                <a:solidFill>
                  <a:srgbClr val="008000"/>
                </a:solidFill>
                <a:latin typeface="Consolas" panose="020B0609020204030204" pitchFamily="49" charset="0"/>
              </a:rPr>
              <a:t>//update </a:t>
            </a:r>
            <a:r>
              <a:rPr lang="en-US" altLang="zh-TW" dirty="0" smtClean="0">
                <a:solidFill>
                  <a:srgbClr val="008000"/>
                </a:solidFill>
                <a:latin typeface="Consolas" panose="020B0609020204030204" pitchFamily="49" charset="0"/>
              </a:rPr>
              <a:t>value with handle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sendString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"SHW,0018,32\r\n"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pc</a:t>
            </a:r>
            <a:r>
              <a:rPr lang="en-US" altLang="zh-TW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"Write handle = 0x0018: %s"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getString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());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0" defTabSz="442913"/>
            <a:r>
              <a:rPr lang="en-US" altLang="zh-TW" dirty="0" smtClean="0">
                <a:solidFill>
                  <a:srgbClr val="8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battery30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8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US" altLang="zh-TW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altLang="zh-TW" dirty="0" smtClean="0">
                <a:solidFill>
                  <a:srgbClr val="008000"/>
                </a:solidFill>
                <a:latin typeface="Consolas" panose="020B0609020204030204" pitchFamily="49" charset="0"/>
              </a:rPr>
              <a:t>update value </a:t>
            </a:r>
            <a:r>
              <a:rPr lang="en-US" altLang="zh-TW" dirty="0">
                <a:solidFill>
                  <a:srgbClr val="008000"/>
                </a:solidFill>
                <a:latin typeface="Consolas" panose="020B0609020204030204" pitchFamily="49" charset="0"/>
              </a:rPr>
              <a:t>with </a:t>
            </a:r>
            <a:r>
              <a:rPr lang="en-US" altLang="zh-TW" dirty="0" smtClean="0">
                <a:solidFill>
                  <a:srgbClr val="008000"/>
                </a:solidFill>
                <a:latin typeface="Consolas" panose="020B0609020204030204" pitchFamily="49" charset="0"/>
              </a:rPr>
              <a:t>UUID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442913"/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sendString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"SUW,2A19,1E\r\n"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pPr lvl="0" defTabSz="442913"/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pc</a:t>
            </a:r>
            <a:r>
              <a:rPr lang="en-US" altLang="zh-TW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 err="1">
                <a:solidFill>
                  <a:srgbClr val="808080"/>
                </a:solidFill>
                <a:latin typeface="Consolas" panose="020B0609020204030204" pitchFamily="49" charset="0"/>
              </a:rPr>
              <a:t>Wirte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 to UUID = 2A19: %s"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getString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());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1737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3377" y="226821"/>
            <a:ext cx="8537244" cy="369332"/>
          </a:xfrm>
        </p:spPr>
        <p:txBody>
          <a:bodyPr/>
          <a:lstStyle/>
          <a:p>
            <a:r>
              <a:rPr lang="en-US" altLang="zh-TW" dirty="0"/>
              <a:t>S</a:t>
            </a:r>
            <a:r>
              <a:rPr lang="en-US" altLang="zh-TW" spc="-10" dirty="0"/>
              <a:t>i</a:t>
            </a:r>
            <a:r>
              <a:rPr lang="en-US" altLang="zh-TW" dirty="0"/>
              <a:t>mple</a:t>
            </a:r>
            <a:r>
              <a:rPr lang="en-US" altLang="zh-TW" spc="20" dirty="0"/>
              <a:t> </a:t>
            </a:r>
            <a:r>
              <a:rPr lang="en-US" altLang="zh-TW" dirty="0"/>
              <a:t>B</a:t>
            </a:r>
            <a:r>
              <a:rPr lang="en-US" altLang="zh-TW" spc="-10" dirty="0"/>
              <a:t>l</a:t>
            </a:r>
            <a:r>
              <a:rPr lang="en-US" altLang="zh-TW" dirty="0"/>
              <a:t>uetooth LE: Reading battery level and </a:t>
            </a:r>
            <a:r>
              <a:rPr lang="en-US" altLang="zh-TW" dirty="0" smtClean="0"/>
              <a:t>Notification(2)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03377" y="762000"/>
            <a:ext cx="8484819" cy="6093976"/>
          </a:xfrm>
        </p:spPr>
        <p:txBody>
          <a:bodyPr/>
          <a:lstStyle/>
          <a:p>
            <a:pPr lvl="0" defTabSz="442913"/>
            <a:r>
              <a:rPr lang="en-US" altLang="zh-TW" dirty="0" err="1">
                <a:solidFill>
                  <a:srgbClr val="8000FF"/>
                </a:solidFill>
                <a:latin typeface="Consolas" panose="020B0609020204030204" pitchFamily="49" charset="0"/>
              </a:rPr>
              <a:t>int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main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{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442913"/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AWAKE 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sw2</a:t>
            </a:r>
            <a:r>
              <a:rPr lang="en-US" altLang="zh-TW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rise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(&amp;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battery30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Update battery with interrupt input sw2</a:t>
            </a:r>
          </a:p>
          <a:p>
            <a:pPr defTabSz="442913"/>
            <a:r>
              <a:rPr lang="en-US" altLang="zh-TW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sw3</a:t>
            </a:r>
            <a:r>
              <a:rPr lang="en-US" altLang="zh-TW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rise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(&amp;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battery50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Consolas" panose="020B0609020204030204" pitchFamily="49" charset="0"/>
              </a:rPr>
              <a:t>// Update battery with interrupt input </a:t>
            </a:r>
            <a:r>
              <a:rPr lang="en-US" altLang="zh-TW" dirty="0" smtClean="0">
                <a:solidFill>
                  <a:srgbClr val="008000"/>
                </a:solidFill>
                <a:latin typeface="Consolas" panose="020B0609020204030204" pitchFamily="49" charset="0"/>
              </a:rPr>
              <a:t>sw3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442913"/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rn4020</a:t>
            </a:r>
            <a:r>
              <a:rPr lang="en-US" altLang="zh-TW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baud</a:t>
            </a:r>
            <a:r>
              <a:rPr lang="en-US" altLang="zh-TW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smtClean="0">
                <a:solidFill>
                  <a:srgbClr val="FF8000"/>
                </a:solidFill>
                <a:latin typeface="Consolas" panose="020B0609020204030204" pitchFamily="49" charset="0"/>
              </a:rPr>
              <a:t>115200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442913"/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en-US" altLang="zh-TW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smtClean="0">
                <a:solidFill>
                  <a:srgbClr val="FF8000"/>
                </a:solidFill>
                <a:latin typeface="Consolas" panose="020B0609020204030204" pitchFamily="49" charset="0"/>
              </a:rPr>
              <a:t>1.0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442913"/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init_ble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442913"/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AWAKE 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Consolas" panose="020B0609020204030204" pitchFamily="49" charset="0"/>
              </a:rPr>
              <a:t>// Enter Command </a:t>
            </a:r>
            <a:r>
              <a:rPr lang="en-US" altLang="zh-TW" dirty="0" smtClean="0">
                <a:solidFill>
                  <a:srgbClr val="008000"/>
                </a:solidFill>
                <a:latin typeface="Consolas" panose="020B0609020204030204" pitchFamily="49" charset="0"/>
              </a:rPr>
              <a:t>mode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442913"/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pc</a:t>
            </a:r>
            <a:r>
              <a:rPr lang="en-US" altLang="zh-TW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"CMD mode: %s"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getString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());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442913"/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sendString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"A\r\n"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Consolas" panose="020B0609020204030204" pitchFamily="49" charset="0"/>
              </a:rPr>
              <a:t>// Command : Start advertisement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442913"/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pc</a:t>
            </a:r>
            <a:r>
              <a:rPr lang="en-US" altLang="zh-TW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"Annotation start: %s"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getString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());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442913"/>
            <a:r>
              <a:rPr lang="en-US" altLang="zh-TW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altLang="zh-TW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smtClean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 defTabSz="442913"/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buff 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getString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 defTabSz="442913"/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pc</a:t>
            </a:r>
            <a:r>
              <a:rPr lang="en-US" altLang="zh-TW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"%</a:t>
            </a:r>
            <a:r>
              <a:rPr lang="en-US" altLang="zh-TW" dirty="0" err="1">
                <a:solidFill>
                  <a:srgbClr val="808080"/>
                </a:solidFill>
                <a:latin typeface="Consolas" panose="020B0609020204030204" pitchFamily="49" charset="0"/>
              </a:rPr>
              <a:t>s"</a:t>
            </a:r>
            <a:r>
              <a:rPr lang="en-US" altLang="zh-TW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buff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 defTabSz="442913"/>
            <a:r>
              <a:rPr lang="en-US" altLang="zh-TW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zh-TW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buff 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==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"Connection End\r\n"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 defTabSz="442913"/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pc</a:t>
            </a:r>
            <a:r>
              <a:rPr lang="en-US" altLang="zh-TW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"Annotation restart\r\n"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 defTabSz="442913"/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sendString</a:t>
            </a:r>
            <a:r>
              <a:rPr lang="en-US" altLang="zh-TW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smtClean="0">
                <a:solidFill>
                  <a:srgbClr val="808080"/>
                </a:solidFill>
                <a:latin typeface="Consolas" panose="020B0609020204030204" pitchFamily="49" charset="0"/>
              </a:rPr>
              <a:t>"A\r\n"</a:t>
            </a:r>
            <a:r>
              <a:rPr lang="en-US" altLang="zh-TW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"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){</a:t>
            </a:r>
            <a:r>
              <a:rPr lang="en-US" altLang="zh-TW" dirty="0">
                <a:solidFill>
                  <a:srgbClr val="008000"/>
                </a:solidFill>
                <a:latin typeface="Consolas" panose="020B0609020204030204" pitchFamily="49" charset="0"/>
              </a:rPr>
              <a:t>// Restart advertisement after </a:t>
            </a:r>
            <a:r>
              <a:rPr lang="en-US" altLang="zh-TW" dirty="0" smtClean="0">
                <a:solidFill>
                  <a:srgbClr val="008000"/>
                </a:solidFill>
                <a:latin typeface="Consolas" panose="020B0609020204030204" pitchFamily="49" charset="0"/>
              </a:rPr>
              <a:t>								//disconnect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3" defTabSz="442913"/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pc</a:t>
            </a:r>
            <a:r>
              <a:rPr lang="en-US" altLang="zh-TW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nsolas" panose="020B0609020204030204" pitchFamily="49" charset="0"/>
              </a:rPr>
              <a:t>"%s"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getString</a:t>
            </a:r>
            <a:r>
              <a:rPr lang="en-US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());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 defTabSz="442913"/>
            <a:r>
              <a:rPr lang="en-US" altLang="zh-TW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1" defTabSz="442913"/>
            <a:r>
              <a:rPr lang="en-US" altLang="zh-TW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0" defTabSz="442913"/>
            <a:r>
              <a:rPr lang="en-US" altLang="zh-TW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4714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3377" y="226821"/>
            <a:ext cx="8537244" cy="369332"/>
          </a:xfrm>
        </p:spPr>
        <p:txBody>
          <a:bodyPr/>
          <a:lstStyle/>
          <a:p>
            <a:r>
              <a:rPr lang="en-US" altLang="zh-TW" dirty="0"/>
              <a:t>S</a:t>
            </a:r>
            <a:r>
              <a:rPr lang="en-US" altLang="zh-TW" spc="-10" dirty="0"/>
              <a:t>i</a:t>
            </a:r>
            <a:r>
              <a:rPr lang="en-US" altLang="zh-TW" dirty="0"/>
              <a:t>mple</a:t>
            </a:r>
            <a:r>
              <a:rPr lang="en-US" altLang="zh-TW" spc="20" dirty="0"/>
              <a:t> </a:t>
            </a:r>
            <a:r>
              <a:rPr lang="en-US" altLang="zh-TW" dirty="0"/>
              <a:t>B</a:t>
            </a:r>
            <a:r>
              <a:rPr lang="en-US" altLang="zh-TW" spc="-10" dirty="0"/>
              <a:t>l</a:t>
            </a:r>
            <a:r>
              <a:rPr lang="en-US" altLang="zh-TW" dirty="0"/>
              <a:t>uetooth LE: Reading battery level and </a:t>
            </a:r>
            <a:r>
              <a:rPr lang="en-US" altLang="zh-TW" dirty="0" smtClean="0"/>
              <a:t>Notification(3)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03377" y="762000"/>
            <a:ext cx="8484819" cy="5416868"/>
          </a:xfrm>
        </p:spPr>
        <p:txBody>
          <a:bodyPr/>
          <a:lstStyle/>
          <a:p>
            <a:pPr defTabSz="442913"/>
            <a:r>
              <a:rPr lang="en-US" altLang="zh-TW" sz="1600" dirty="0">
                <a:solidFill>
                  <a:srgbClr val="8000FF"/>
                </a:solidFill>
                <a:latin typeface="Consolas" panose="020B0609020204030204" pitchFamily="49" charset="0"/>
              </a:rPr>
              <a:t>void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init_ble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()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{ </a:t>
            </a:r>
            <a:r>
              <a:rPr lang="en-US" altLang="zh-TW" sz="16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Initialize rn4020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442913"/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AWAKE 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FF8000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442913"/>
            <a:r>
              <a:rPr lang="en-US" altLang="zh-TW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pc</a:t>
            </a:r>
            <a:r>
              <a:rPr lang="en-US" altLang="zh-TW" sz="16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solidFill>
                  <a:srgbClr val="808080"/>
                </a:solidFill>
                <a:latin typeface="Consolas" panose="020B0609020204030204" pitchFamily="49" charset="0"/>
              </a:rPr>
              <a:t>" CMD mode :%s"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getString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());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442913"/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en-US" altLang="zh-TW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smtClean="0">
                <a:solidFill>
                  <a:srgbClr val="FF8000"/>
                </a:solidFill>
                <a:latin typeface="Consolas" panose="020B0609020204030204" pitchFamily="49" charset="0"/>
              </a:rPr>
              <a:t>0.1</a:t>
            </a:r>
            <a:r>
              <a:rPr lang="en-US" altLang="zh-TW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</a:p>
          <a:p>
            <a:pPr lvl="1" defTabSz="442913"/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1" defTabSz="442913"/>
            <a:r>
              <a:rPr lang="en-US" altLang="zh-TW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sendString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solidFill>
                  <a:srgbClr val="808080"/>
                </a:solidFill>
                <a:latin typeface="Consolas" panose="020B0609020204030204" pitchFamily="49" charset="0"/>
              </a:rPr>
              <a:t>"SF,1\r\n"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442913"/>
            <a:r>
              <a:rPr lang="en-US" altLang="zh-TW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pc</a:t>
            </a:r>
            <a:r>
              <a:rPr lang="en-US" altLang="zh-TW" sz="16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solidFill>
                  <a:srgbClr val="808080"/>
                </a:solidFill>
                <a:latin typeface="Consolas" panose="020B0609020204030204" pitchFamily="49" charset="0"/>
              </a:rPr>
              <a:t>"Set to factory default configuration</a:t>
            </a:r>
            <a:r>
              <a:rPr lang="en-US" altLang="zh-TW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:%</a:t>
            </a:r>
            <a:r>
              <a:rPr lang="en-US" altLang="zh-TW" sz="1600" dirty="0">
                <a:solidFill>
                  <a:srgbClr val="808080"/>
                </a:solidFill>
                <a:latin typeface="Consolas" panose="020B0609020204030204" pitchFamily="49" charset="0"/>
              </a:rPr>
              <a:t>s"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getString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());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442913"/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en-US" altLang="zh-TW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smtClean="0">
                <a:solidFill>
                  <a:srgbClr val="FF8000"/>
                </a:solidFill>
                <a:latin typeface="Consolas" panose="020B0609020204030204" pitchFamily="49" charset="0"/>
              </a:rPr>
              <a:t>0.1</a:t>
            </a:r>
            <a:r>
              <a:rPr lang="en-US" altLang="zh-TW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</a:p>
          <a:p>
            <a:pPr lvl="1" defTabSz="442913"/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1" defTabSz="442913"/>
            <a:r>
              <a:rPr lang="en-US" altLang="zh-TW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sendString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solidFill>
                  <a:srgbClr val="808080"/>
                </a:solidFill>
                <a:latin typeface="Consolas" panose="020B0609020204030204" pitchFamily="49" charset="0"/>
              </a:rPr>
              <a:t>"SS,C0000000\r\n"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442913"/>
            <a:r>
              <a:rPr lang="en-US" altLang="zh-TW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pc</a:t>
            </a:r>
            <a:r>
              <a:rPr lang="en-US" altLang="zh-TW" sz="16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solidFill>
                  <a:srgbClr val="808080"/>
                </a:solidFill>
                <a:latin typeface="Consolas" panose="020B0609020204030204" pitchFamily="49" charset="0"/>
              </a:rPr>
              <a:t>"Enable support of the Device Information and Battery services: %s"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getString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());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442913"/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en-US" altLang="zh-TW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smtClean="0">
                <a:solidFill>
                  <a:srgbClr val="FF8000"/>
                </a:solidFill>
                <a:latin typeface="Consolas" panose="020B0609020204030204" pitchFamily="49" charset="0"/>
              </a:rPr>
              <a:t>0.1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442913"/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442913"/>
            <a:r>
              <a:rPr lang="en-US" altLang="zh-TW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sendString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solidFill>
                  <a:srgbClr val="808080"/>
                </a:solidFill>
                <a:latin typeface="Consolas" panose="020B0609020204030204" pitchFamily="49" charset="0"/>
              </a:rPr>
              <a:t>"SR,00000000\r\n"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442913"/>
            <a:r>
              <a:rPr lang="en-US" altLang="zh-TW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pc</a:t>
            </a:r>
            <a:r>
              <a:rPr lang="en-US" altLang="zh-TW" sz="16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solidFill>
                  <a:srgbClr val="808080"/>
                </a:solidFill>
                <a:latin typeface="Consolas" panose="020B0609020204030204" pitchFamily="49" charset="0"/>
              </a:rPr>
              <a:t>"Peripheral mode: %s"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getString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());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442913"/>
            <a:r>
              <a:rPr lang="en-US" altLang="zh-TW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en-US" altLang="zh-TW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smtClean="0">
                <a:solidFill>
                  <a:srgbClr val="FF8000"/>
                </a:solidFill>
                <a:latin typeface="Consolas" panose="020B0609020204030204" pitchFamily="49" charset="0"/>
              </a:rPr>
              <a:t>0.1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442913"/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442913"/>
            <a:r>
              <a:rPr lang="en-US" altLang="zh-TW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sendString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solidFill>
                  <a:srgbClr val="808080"/>
                </a:solidFill>
                <a:latin typeface="Consolas" panose="020B0609020204030204" pitchFamily="49" charset="0"/>
              </a:rPr>
              <a:t>"R,1\r\n"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defTabSz="442913"/>
            <a:r>
              <a:rPr lang="en-US" altLang="zh-TW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pc</a:t>
            </a:r>
            <a:r>
              <a:rPr lang="en-US" altLang="zh-TW" sz="16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solidFill>
                  <a:srgbClr val="808080"/>
                </a:solidFill>
                <a:latin typeface="Consolas" panose="020B0609020204030204" pitchFamily="49" charset="0"/>
              </a:rPr>
              <a:t>"%s"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getString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());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AWAKE 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FF8000"/>
                </a:solidFill>
                <a:latin typeface="Consolas" panose="020B0609020204030204" pitchFamily="49" charset="0"/>
              </a:rPr>
              <a:t>0</a:t>
            </a:r>
            <a:r>
              <a:rPr lang="en-US" altLang="zh-TW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defTabSz="442913"/>
            <a:r>
              <a:rPr lang="en-US" altLang="zh-TW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}</a:t>
            </a:r>
            <a:endParaRPr lang="en-US" altLang="zh-TW" sz="1600" dirty="0"/>
          </a:p>
          <a:p>
            <a:pPr lvl="0" defTabSz="442913"/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3625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3377" y="226821"/>
            <a:ext cx="8537244" cy="369332"/>
          </a:xfrm>
        </p:spPr>
        <p:txBody>
          <a:bodyPr/>
          <a:lstStyle/>
          <a:p>
            <a:r>
              <a:rPr lang="en-US" altLang="zh-TW" dirty="0" smtClean="0"/>
              <a:t>More about </a:t>
            </a:r>
            <a:r>
              <a:rPr lang="en-US" altLang="zh-TW" dirty="0"/>
              <a:t>B</a:t>
            </a:r>
            <a:r>
              <a:rPr lang="en-US" altLang="zh-TW" spc="-10" dirty="0"/>
              <a:t>l</a:t>
            </a:r>
            <a:r>
              <a:rPr lang="en-US" altLang="zh-TW" dirty="0"/>
              <a:t>uetooth </a:t>
            </a:r>
            <a:r>
              <a:rPr lang="en-US" altLang="zh-TW" dirty="0" smtClean="0"/>
              <a:t>LE :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29589" y="838200"/>
            <a:ext cx="8484819" cy="861774"/>
          </a:xfrm>
        </p:spPr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en-US" altLang="zh-TW" sz="2800" dirty="0" smtClean="0"/>
              <a:t>Private Service 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zh-TW" sz="2800" dirty="0" smtClean="0"/>
              <a:t>Connect two </a:t>
            </a:r>
            <a:r>
              <a:rPr lang="en-US" altLang="zh-TW" sz="2800" dirty="0" err="1" smtClean="0"/>
              <a:t>mbed</a:t>
            </a:r>
            <a:r>
              <a:rPr lang="en-US" altLang="zh-TW" sz="2800" dirty="0" smtClean="0"/>
              <a:t> with Bluetooth </a:t>
            </a:r>
            <a:r>
              <a:rPr lang="en-US" altLang="zh-TW" sz="2800" dirty="0"/>
              <a:t>L</a:t>
            </a:r>
            <a:r>
              <a:rPr lang="en-US" altLang="zh-TW" sz="2800" dirty="0" smtClean="0"/>
              <a:t>ow Energy</a:t>
            </a:r>
            <a:endParaRPr lang="zh-TW" altLang="en-US" sz="2800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351712" y="2057400"/>
            <a:ext cx="85372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TW" b="1" dirty="0"/>
              <a:t>BLE programing on Linux</a:t>
            </a:r>
          </a:p>
        </p:txBody>
      </p:sp>
      <p:sp>
        <p:nvSpPr>
          <p:cNvPr id="4" name="矩形 3"/>
          <p:cNvSpPr/>
          <p:nvPr/>
        </p:nvSpPr>
        <p:spPr>
          <a:xfrm>
            <a:off x="351712" y="2590800"/>
            <a:ext cx="825888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42913"/>
            <a:r>
              <a:rPr lang="en-US" altLang="zh-TW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bluepy</a:t>
            </a:r>
            <a:r>
              <a:rPr lang="en-US" altLang="zh-TW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btle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Scanner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DefaultDelegate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ScanDelegate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DefaultDelegate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14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FF00FF"/>
                </a:solidFill>
                <a:latin typeface="Consolas" panose="020B0609020204030204" pitchFamily="49" charset="0"/>
              </a:rPr>
              <a:t>__</a:t>
            </a:r>
            <a:r>
              <a:rPr lang="en-US" altLang="zh-TW" sz="1400" dirty="0" err="1">
                <a:solidFill>
                  <a:srgbClr val="FF00FF"/>
                </a:solidFill>
                <a:latin typeface="Consolas" panose="020B0609020204030204" pitchFamily="49" charset="0"/>
              </a:rPr>
              <a:t>init</a:t>
            </a:r>
            <a:r>
              <a:rPr lang="en-US" altLang="zh-TW" sz="1400" dirty="0">
                <a:solidFill>
                  <a:srgbClr val="FF00FF"/>
                </a:solidFill>
                <a:latin typeface="Consolas" panose="020B0609020204030204" pitchFamily="49" charset="0"/>
              </a:rPr>
              <a:t>__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self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zh-TW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DefaultDelegate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__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self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14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FF00FF"/>
                </a:solidFill>
                <a:latin typeface="Consolas" panose="020B0609020204030204" pitchFamily="49" charset="0"/>
              </a:rPr>
              <a:t>handleDiscovery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self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dev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isNewDev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isNewData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):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if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isNewDev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print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808080"/>
                </a:solidFill>
                <a:latin typeface="Consolas" panose="020B0609020204030204" pitchFamily="49" charset="0"/>
              </a:rPr>
              <a:t>"Discovered device"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dev</a:t>
            </a:r>
            <a:r>
              <a:rPr lang="en-US" altLang="zh-TW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altLang="zh-TW" sz="14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isNewData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print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808080"/>
                </a:solidFill>
                <a:latin typeface="Consolas" panose="020B0609020204030204" pitchFamily="49" charset="0"/>
              </a:rPr>
              <a:t>"Received new data from"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dev</a:t>
            </a:r>
            <a:r>
              <a:rPr lang="en-US" altLang="zh-TW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scanner 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Scanner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().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withDelegate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ScanDelegate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())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devices 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scanner</a:t>
            </a:r>
            <a:r>
              <a:rPr lang="en-US" altLang="zh-TW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scan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>
                <a:solidFill>
                  <a:srgbClr val="FF0000"/>
                </a:solidFill>
                <a:latin typeface="Consolas" panose="020B0609020204030204" pitchFamily="49" charset="0"/>
              </a:rPr>
              <a:t>10.0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endParaRPr lang="en-US" altLang="zh-TW" sz="1400" b="1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dev </a:t>
            </a:r>
            <a:r>
              <a:rPr lang="en-US" altLang="zh-TW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devices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print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808080"/>
                </a:solidFill>
                <a:latin typeface="Consolas" panose="020B0609020204030204" pitchFamily="49" charset="0"/>
              </a:rPr>
              <a:t>"Device %s (%s), RSSI=%d dB"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%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dev</a:t>
            </a:r>
            <a:r>
              <a:rPr lang="en-US" altLang="zh-TW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addr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dev</a:t>
            </a:r>
            <a:r>
              <a:rPr lang="en-US" altLang="zh-TW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addrType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dev</a:t>
            </a:r>
            <a:r>
              <a:rPr lang="en-US" altLang="zh-TW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rssi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adtype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desc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value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dev</a:t>
            </a:r>
            <a:r>
              <a:rPr lang="en-US" altLang="zh-TW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getScanData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():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442913"/>
            <a:r>
              <a:rPr lang="en-US" altLang="zh-TW" sz="14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print</a:t>
            </a:r>
            <a:r>
              <a:rPr lang="en-US" altLang="zh-TW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dirty="0">
                <a:solidFill>
                  <a:srgbClr val="808080"/>
                </a:solidFill>
                <a:latin typeface="Consolas" panose="020B0609020204030204" pitchFamily="49" charset="0"/>
              </a:rPr>
              <a:t>" %s = %s"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%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desc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400" dirty="0">
                <a:solidFill>
                  <a:srgbClr val="000000"/>
                </a:solidFill>
                <a:latin typeface="Consolas" panose="020B0609020204030204" pitchFamily="49" charset="0"/>
              </a:rPr>
              <a:t> value</a:t>
            </a:r>
            <a:r>
              <a:rPr lang="en-US" altLang="zh-TW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)</a:t>
            </a:r>
            <a:endParaRPr lang="en-US" altLang="zh-TW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14833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268859"/>
            <a:ext cx="5614010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u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ting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 smtClean="0">
                <a:latin typeface="Arial"/>
                <a:cs typeface="Arial"/>
              </a:rPr>
              <a:t>B</a:t>
            </a:r>
            <a:r>
              <a:rPr sz="2400" spc="-15" dirty="0" smtClean="0">
                <a:latin typeface="Arial"/>
                <a:cs typeface="Arial"/>
              </a:rPr>
              <a:t>l</a:t>
            </a:r>
            <a:r>
              <a:rPr sz="2400" dirty="0" smtClean="0">
                <a:latin typeface="Arial"/>
                <a:cs typeface="Arial"/>
              </a:rPr>
              <a:t>u</a:t>
            </a:r>
            <a:r>
              <a:rPr sz="2400" spc="-10" dirty="0" smtClean="0">
                <a:latin typeface="Arial"/>
                <a:cs typeface="Arial"/>
              </a:rPr>
              <a:t>e</a:t>
            </a:r>
            <a:r>
              <a:rPr sz="2400" dirty="0" smtClean="0">
                <a:latin typeface="Arial"/>
                <a:cs typeface="Arial"/>
              </a:rPr>
              <a:t>tooth</a:t>
            </a:r>
            <a:r>
              <a:rPr lang="en-US" sz="2400" dirty="0" smtClean="0">
                <a:latin typeface="Arial"/>
                <a:cs typeface="Arial"/>
              </a:rPr>
              <a:t> LE &amp; Bluetooth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948563"/>
            <a:ext cx="7981950" cy="2646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762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Arial"/>
                <a:cs typeface="Arial"/>
              </a:rPr>
              <a:t>Bl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et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oth </a:t>
            </a:r>
            <a:r>
              <a:rPr lang="en-US" sz="1800" dirty="0" smtClean="0">
                <a:latin typeface="Arial"/>
                <a:cs typeface="Arial"/>
              </a:rPr>
              <a:t>LE &amp; Bluetooth</a:t>
            </a:r>
            <a:r>
              <a:rPr sz="1800" dirty="0" smtClean="0">
                <a:latin typeface="Arial"/>
                <a:cs typeface="Arial"/>
              </a:rPr>
              <a:t> </a:t>
            </a:r>
            <a:r>
              <a:rPr sz="1800" spc="-210" dirty="0" smtClean="0">
                <a:latin typeface="Arial"/>
                <a:cs typeface="Arial"/>
              </a:rPr>
              <a:t> </a:t>
            </a:r>
            <a:r>
              <a:rPr sz="1800" dirty="0" smtClean="0">
                <a:latin typeface="Arial"/>
                <a:cs typeface="Arial"/>
              </a:rPr>
              <a:t> </a:t>
            </a:r>
            <a:r>
              <a:rPr lang="en-US" sz="1800" dirty="0" smtClean="0">
                <a:latin typeface="Arial"/>
                <a:cs typeface="Arial"/>
              </a:rPr>
              <a:t>are</a:t>
            </a:r>
            <a:r>
              <a:rPr sz="1800" dirty="0" smtClean="0">
                <a:latin typeface="Arial"/>
                <a:cs typeface="Arial"/>
              </a:rPr>
              <a:t> </a:t>
            </a:r>
            <a:r>
              <a:rPr sz="1800" spc="-210" dirty="0" smtClean="0">
                <a:latin typeface="Arial"/>
                <a:cs typeface="Arial"/>
              </a:rPr>
              <a:t> </a:t>
            </a:r>
            <a:r>
              <a:rPr lang="en-US" spc="-5" dirty="0" smtClean="0">
                <a:latin typeface="Arial"/>
                <a:cs typeface="Arial"/>
              </a:rPr>
              <a:t>the</a:t>
            </a:r>
            <a:r>
              <a:rPr sz="1800" dirty="0" smtClean="0">
                <a:latin typeface="Arial"/>
                <a:cs typeface="Arial"/>
              </a:rPr>
              <a:t> </a:t>
            </a:r>
            <a:r>
              <a:rPr sz="1800" spc="-225" dirty="0" smtClean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spc="-15" dirty="0">
                <a:latin typeface="Arial"/>
                <a:cs typeface="Arial"/>
              </a:rPr>
              <a:t>x</a:t>
            </a:r>
            <a:r>
              <a:rPr sz="1800" dirty="0">
                <a:latin typeface="Arial"/>
                <a:cs typeface="Arial"/>
              </a:rPr>
              <a:t>cit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ng  </a:t>
            </a:r>
            <a:r>
              <a:rPr sz="1800" spc="-2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ch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ology  </a:t>
            </a:r>
            <a:r>
              <a:rPr sz="1800" spc="-2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  </a:t>
            </a:r>
            <a:r>
              <a:rPr sz="1800" spc="-20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10" dirty="0">
                <a:latin typeface="Arial"/>
                <a:cs typeface="Arial"/>
              </a:rPr>
              <a:t>o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s  </a:t>
            </a:r>
            <a:r>
              <a:rPr sz="1800" spc="-20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5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ort  </a:t>
            </a:r>
            <a:r>
              <a:rPr sz="1800" spc="-2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ge  </a:t>
            </a:r>
            <a:r>
              <a:rPr sz="1800" spc="-19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ss c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mm</a:t>
            </a:r>
            <a:r>
              <a:rPr sz="1800" spc="-10" dirty="0">
                <a:latin typeface="Arial"/>
                <a:cs typeface="Arial"/>
              </a:rPr>
              <a:t>un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5" dirty="0">
                <a:latin typeface="Arial"/>
                <a:cs typeface="Arial"/>
              </a:rPr>
              <a:t>c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ti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spc="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. </a:t>
            </a:r>
            <a:r>
              <a:rPr sz="1800" spc="140" dirty="0">
                <a:latin typeface="Arial"/>
                <a:cs typeface="Arial"/>
              </a:rPr>
              <a:t> </a:t>
            </a:r>
            <a:r>
              <a:rPr sz="1800" spc="10" dirty="0" smtClean="0">
                <a:latin typeface="Arial"/>
                <a:cs typeface="Arial"/>
              </a:rPr>
              <a:t>T</a:t>
            </a:r>
            <a:r>
              <a:rPr sz="1800" spc="-10" dirty="0" smtClean="0">
                <a:latin typeface="Arial"/>
                <a:cs typeface="Arial"/>
              </a:rPr>
              <a:t>h</a:t>
            </a:r>
            <a:r>
              <a:rPr lang="en-US" dirty="0" smtClean="0">
                <a:latin typeface="Arial"/>
                <a:cs typeface="Arial"/>
              </a:rPr>
              <a:t>ey</a:t>
            </a:r>
            <a:r>
              <a:rPr sz="1800" dirty="0" smtClean="0">
                <a:latin typeface="Arial"/>
                <a:cs typeface="Arial"/>
              </a:rPr>
              <a:t> </a:t>
            </a:r>
            <a:r>
              <a:rPr sz="1800" spc="145" dirty="0" smtClean="0">
                <a:latin typeface="Arial"/>
                <a:cs typeface="Arial"/>
              </a:rPr>
              <a:t> </a:t>
            </a:r>
            <a:r>
              <a:rPr sz="1800" spc="-10" dirty="0" smtClean="0">
                <a:latin typeface="Arial"/>
                <a:cs typeface="Arial"/>
              </a:rPr>
              <a:t>ha</a:t>
            </a:r>
            <a:r>
              <a:rPr lang="en-US" dirty="0" smtClean="0">
                <a:latin typeface="Arial"/>
                <a:cs typeface="Arial"/>
              </a:rPr>
              <a:t>ve</a:t>
            </a:r>
            <a:r>
              <a:rPr sz="1800" dirty="0" smtClean="0">
                <a:latin typeface="Arial"/>
                <a:cs typeface="Arial"/>
              </a:rPr>
              <a:t> </a:t>
            </a:r>
            <a:r>
              <a:rPr sz="1800" spc="150" dirty="0" smtClean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m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ny </a:t>
            </a:r>
            <a:r>
              <a:rPr sz="1800" spc="125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v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lua</a:t>
            </a:r>
            <a:r>
              <a:rPr sz="1800" spc="-15" dirty="0">
                <a:latin typeface="Arial"/>
                <a:cs typeface="Arial"/>
              </a:rPr>
              <a:t>b</a:t>
            </a:r>
            <a:r>
              <a:rPr sz="1800" spc="5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app</a:t>
            </a:r>
            <a:r>
              <a:rPr sz="1800" spc="5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ic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tions 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w</a:t>
            </a:r>
            <a:r>
              <a:rPr sz="1800" spc="-10" dirty="0">
                <a:latin typeface="Arial"/>
                <a:cs typeface="Arial"/>
              </a:rPr>
              <a:t>he</a:t>
            </a:r>
            <a:r>
              <a:rPr sz="1800" dirty="0">
                <a:latin typeface="Arial"/>
                <a:cs typeface="Arial"/>
              </a:rPr>
              <a:t>re 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5" dirty="0">
                <a:latin typeface="Arial"/>
                <a:cs typeface="Arial"/>
              </a:rPr>
              <a:t>r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 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re 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trusiv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20" dirty="0">
                <a:latin typeface="Arial"/>
                <a:cs typeface="Arial"/>
              </a:rPr>
              <a:t>x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ns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ve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-3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ficu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stal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.</a:t>
            </a:r>
          </a:p>
          <a:p>
            <a:pPr>
              <a:lnSpc>
                <a:spcPts val="600"/>
              </a:lnSpc>
              <a:spcBef>
                <a:spcPts val="0"/>
              </a:spcBef>
              <a:buFont typeface="Arial"/>
              <a:buChar char="•"/>
            </a:pPr>
            <a:endParaRPr sz="600" dirty="0"/>
          </a:p>
          <a:p>
            <a:pPr marL="299085" marR="698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Arial"/>
                <a:cs typeface="Arial"/>
              </a:rPr>
              <a:t>R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ce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enh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5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em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nts</a:t>
            </a:r>
            <a:r>
              <a:rPr sz="1800" spc="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dirty="0" smtClean="0">
                <a:latin typeface="Arial"/>
                <a:cs typeface="Arial"/>
              </a:rPr>
              <a:t>Bl</a:t>
            </a:r>
            <a:r>
              <a:rPr sz="1800" spc="-10" dirty="0" smtClean="0">
                <a:latin typeface="Arial"/>
                <a:cs typeface="Arial"/>
              </a:rPr>
              <a:t>u</a:t>
            </a:r>
            <a:r>
              <a:rPr sz="1800" spc="5" dirty="0" smtClean="0">
                <a:latin typeface="Arial"/>
                <a:cs typeface="Arial"/>
              </a:rPr>
              <a:t>e</a:t>
            </a:r>
            <a:r>
              <a:rPr sz="1800" dirty="0" smtClean="0">
                <a:latin typeface="Arial"/>
                <a:cs typeface="Arial"/>
              </a:rPr>
              <a:t>to</a:t>
            </a:r>
            <a:r>
              <a:rPr sz="1800" spc="-10" dirty="0" smtClean="0">
                <a:latin typeface="Arial"/>
                <a:cs typeface="Arial"/>
              </a:rPr>
              <a:t>o</a:t>
            </a:r>
            <a:r>
              <a:rPr sz="1800" dirty="0" smtClean="0">
                <a:latin typeface="Arial"/>
                <a:cs typeface="Arial"/>
              </a:rPr>
              <a:t>th</a:t>
            </a:r>
            <a:r>
              <a:rPr sz="1800" spc="110" dirty="0" smtClean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ve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</a:t>
            </a:r>
            <a:r>
              <a:rPr sz="1800" spc="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ed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stre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spc="10" dirty="0">
                <a:latin typeface="Arial"/>
                <a:cs typeface="Arial"/>
              </a:rPr>
              <a:t>m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g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f</a:t>
            </a:r>
            <a:r>
              <a:rPr sz="1800" spc="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gh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q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spc="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1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y a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dio</a:t>
            </a:r>
            <a:r>
              <a:rPr sz="1800" spc="229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ta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cre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ed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e,</a:t>
            </a:r>
            <a:r>
              <a:rPr sz="1800" spc="229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opp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rtu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es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2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5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ati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ns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or Bl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et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oth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tin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o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sly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spc="-4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g</a:t>
            </a:r>
            <a:r>
              <a:rPr sz="1800" dirty="0" smtClean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3"/>
              </a:spcBef>
              <a:buFont typeface="Arial"/>
              <a:buChar char="•"/>
            </a:pPr>
            <a:endParaRPr sz="600" dirty="0"/>
          </a:p>
          <a:p>
            <a:pPr marL="299085" marR="635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 smtClean="0">
                <a:latin typeface="Arial"/>
                <a:cs typeface="Arial"/>
              </a:rPr>
              <a:t>Bl</a:t>
            </a:r>
            <a:r>
              <a:rPr sz="1800" spc="-10" dirty="0" smtClean="0">
                <a:latin typeface="Arial"/>
                <a:cs typeface="Arial"/>
              </a:rPr>
              <a:t>u</a:t>
            </a:r>
            <a:r>
              <a:rPr sz="1800" dirty="0" smtClean="0">
                <a:latin typeface="Arial"/>
                <a:cs typeface="Arial"/>
              </a:rPr>
              <a:t>eto</a:t>
            </a:r>
            <a:r>
              <a:rPr sz="1800" spc="5" dirty="0" smtClean="0">
                <a:latin typeface="Arial"/>
                <a:cs typeface="Arial"/>
              </a:rPr>
              <a:t>o</a:t>
            </a:r>
            <a:r>
              <a:rPr sz="1800" dirty="0" smtClean="0">
                <a:latin typeface="Arial"/>
                <a:cs typeface="Arial"/>
              </a:rPr>
              <a:t>th  </a:t>
            </a:r>
            <a:r>
              <a:rPr sz="1800" spc="-170" dirty="0" smtClean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w  </a:t>
            </a:r>
            <a:r>
              <a:rPr sz="1800" spc="-204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5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5" dirty="0" smtClean="0">
                <a:latin typeface="Arial"/>
                <a:cs typeface="Arial"/>
              </a:rPr>
              <a:t>i</a:t>
            </a:r>
            <a:r>
              <a:rPr sz="1800" dirty="0" smtClean="0">
                <a:latin typeface="Arial"/>
                <a:cs typeface="Arial"/>
              </a:rPr>
              <a:t>s</a:t>
            </a:r>
            <a:r>
              <a:rPr lang="en-US" sz="1800" dirty="0" smtClean="0">
                <a:latin typeface="Arial"/>
                <a:cs typeface="Arial"/>
              </a:rPr>
              <a:t> </a:t>
            </a:r>
            <a:r>
              <a:rPr sz="1800" dirty="0" smtClean="0">
                <a:latin typeface="Arial"/>
                <a:cs typeface="Arial"/>
              </a:rPr>
              <a:t>i</a:t>
            </a:r>
            <a:r>
              <a:rPr sz="1800" spc="-10" dirty="0" smtClean="0">
                <a:latin typeface="Arial"/>
                <a:cs typeface="Arial"/>
              </a:rPr>
              <a:t>n</a:t>
            </a:r>
            <a:r>
              <a:rPr sz="1800" dirty="0" smtClean="0">
                <a:latin typeface="Arial"/>
                <a:cs typeface="Arial"/>
              </a:rPr>
              <a:t>te</a:t>
            </a:r>
            <a:r>
              <a:rPr sz="1800" spc="-10" dirty="0" smtClean="0">
                <a:latin typeface="Arial"/>
                <a:cs typeface="Arial"/>
              </a:rPr>
              <a:t>n</a:t>
            </a:r>
            <a:r>
              <a:rPr sz="1800" dirty="0" smtClean="0">
                <a:latin typeface="Arial"/>
                <a:cs typeface="Arial"/>
              </a:rPr>
              <a:t>ded  </a:t>
            </a:r>
            <a:r>
              <a:rPr sz="1800" spc="-170" dirty="0" smtClean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  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w  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10" dirty="0">
                <a:latin typeface="Arial"/>
                <a:cs typeface="Arial"/>
              </a:rPr>
              <a:t>o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spc="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 </a:t>
            </a:r>
            <a:r>
              <a:rPr sz="1800" dirty="0" smtClean="0">
                <a:latin typeface="Arial"/>
                <a:cs typeface="Arial"/>
              </a:rPr>
              <a:t>a</a:t>
            </a:r>
            <a:r>
              <a:rPr sz="1800" spc="-10" dirty="0" smtClean="0">
                <a:latin typeface="Arial"/>
                <a:cs typeface="Arial"/>
              </a:rPr>
              <a:t>p</a:t>
            </a:r>
            <a:r>
              <a:rPr sz="1800" dirty="0" smtClean="0">
                <a:latin typeface="Arial"/>
                <a:cs typeface="Arial"/>
              </a:rPr>
              <a:t>plication</a:t>
            </a:r>
            <a:r>
              <a:rPr sz="1800" spc="-5" dirty="0" smtClean="0">
                <a:latin typeface="Arial"/>
                <a:cs typeface="Arial"/>
              </a:rPr>
              <a:t>s</a:t>
            </a:r>
            <a:r>
              <a:rPr lang="en-US" sz="1800" spc="-5" dirty="0" smtClean="0">
                <a:latin typeface="Arial"/>
                <a:cs typeface="Arial"/>
              </a:rPr>
              <a:t>. </a:t>
            </a:r>
            <a:r>
              <a:rPr sz="1800" dirty="0" smtClean="0">
                <a:latin typeface="Arial"/>
                <a:cs typeface="Arial"/>
              </a:rPr>
              <a:t>It </a:t>
            </a:r>
            <a:r>
              <a:rPr sz="1800" spc="-5" dirty="0" smtClean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is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ter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sti</a:t>
            </a:r>
            <a:r>
              <a:rPr sz="1800" spc="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g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ote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some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mb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spc="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ar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spc="10" dirty="0">
                <a:latin typeface="Arial"/>
                <a:cs typeface="Arial"/>
              </a:rPr>
              <a:t>v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b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10" dirty="0">
                <a:latin typeface="Arial"/>
                <a:cs typeface="Arial"/>
              </a:rPr>
              <a:t>t</a:t>
            </a:r>
            <a:r>
              <a:rPr sz="1800" spc="-16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 th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 i</a:t>
            </a:r>
            <a:r>
              <a:rPr sz="1800" dirty="0">
                <a:latin typeface="Arial"/>
                <a:cs typeface="Arial"/>
              </a:rPr>
              <a:t>s s</a:t>
            </a:r>
            <a:r>
              <a:rPr sz="1800" spc="-10" dirty="0">
                <a:latin typeface="Arial"/>
                <a:cs typeface="Arial"/>
              </a:rPr>
              <a:t>uppo</a:t>
            </a:r>
            <a:r>
              <a:rPr sz="1800" dirty="0">
                <a:latin typeface="Arial"/>
                <a:cs typeface="Arial"/>
              </a:rPr>
              <a:t>rt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form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ti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</a:t>
            </a:r>
            <a:r>
              <a:rPr sz="1800" spc="-10" dirty="0">
                <a:latin typeface="Arial"/>
                <a:cs typeface="Arial"/>
              </a:rPr>
              <a:t>be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w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site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2028" y="1020826"/>
            <a:ext cx="7910195" cy="2524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Arial"/>
                <a:cs typeface="Arial"/>
              </a:rPr>
              <a:t>Wir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ss</a:t>
            </a:r>
            <a:r>
              <a:rPr sz="1800" spc="1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in</a:t>
            </a:r>
            <a:r>
              <a:rPr sz="1800" dirty="0">
                <a:latin typeface="Arial"/>
                <a:cs typeface="Arial"/>
              </a:rPr>
              <a:t>ks</a:t>
            </a:r>
            <a:r>
              <a:rPr sz="1800" spc="204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loit</a:t>
            </a:r>
            <a:r>
              <a:rPr sz="1800" spc="1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1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-10" dirty="0">
                <a:latin typeface="Arial"/>
                <a:cs typeface="Arial"/>
              </a:rPr>
              <a:t>ha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cter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stics</a:t>
            </a:r>
            <a:r>
              <a:rPr sz="1800" spc="19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f</a:t>
            </a:r>
            <a:r>
              <a:rPr sz="1800" spc="19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th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8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ctro</a:t>
            </a:r>
            <a:r>
              <a:rPr sz="1800" spc="-10" dirty="0">
                <a:latin typeface="Arial"/>
                <a:cs typeface="Arial"/>
              </a:rPr>
              <a:t>m</a:t>
            </a:r>
            <a:r>
              <a:rPr sz="1800" dirty="0">
                <a:latin typeface="Arial"/>
                <a:cs typeface="Arial"/>
              </a:rPr>
              <a:t>ag</a:t>
            </a:r>
            <a:r>
              <a:rPr sz="1800" spc="-10" dirty="0">
                <a:latin typeface="Arial"/>
                <a:cs typeface="Arial"/>
              </a:rPr>
              <a:t>ne</a:t>
            </a:r>
            <a:r>
              <a:rPr sz="1800" dirty="0">
                <a:latin typeface="Arial"/>
                <a:cs typeface="Arial"/>
              </a:rPr>
              <a:t>tic</a:t>
            </a:r>
            <a:r>
              <a:rPr sz="1800" spc="1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10" dirty="0">
                <a:latin typeface="Arial"/>
                <a:cs typeface="Arial"/>
              </a:rPr>
              <a:t>pe</a:t>
            </a:r>
            <a:r>
              <a:rPr sz="1800" dirty="0">
                <a:latin typeface="Arial"/>
                <a:cs typeface="Arial"/>
              </a:rPr>
              <a:t>ctrum,</a:t>
            </a:r>
          </a:p>
          <a:p>
            <a:pPr marL="29908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ta</a:t>
            </a:r>
            <a:r>
              <a:rPr sz="1800" spc="-10" dirty="0">
                <a:latin typeface="Arial"/>
                <a:cs typeface="Arial"/>
              </a:rPr>
              <a:t>b</a:t>
            </a:r>
            <a:r>
              <a:rPr sz="1800" dirty="0">
                <a:latin typeface="Arial"/>
                <a:cs typeface="Arial"/>
              </a:rPr>
              <a:t>ly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fra-red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r vis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g</a:t>
            </a:r>
            <a:r>
              <a:rPr sz="1800" spc="-10" dirty="0">
                <a:latin typeface="Arial"/>
                <a:cs typeface="Arial"/>
              </a:rPr>
              <a:t>h</a:t>
            </a:r>
            <a:r>
              <a:rPr sz="1800" spc="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.</a:t>
            </a:r>
          </a:p>
          <a:p>
            <a:pPr>
              <a:lnSpc>
                <a:spcPts val="550"/>
              </a:lnSpc>
              <a:spcBef>
                <a:spcPts val="49"/>
              </a:spcBef>
            </a:pPr>
            <a:endParaRPr sz="550" dirty="0"/>
          </a:p>
          <a:p>
            <a:pPr marL="299085" marR="7620" indent="-287020" algn="just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spc="-23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de </a:t>
            </a:r>
            <a:r>
              <a:rPr sz="1800" spc="-1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f 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toc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ls 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nd </a:t>
            </a:r>
            <a:r>
              <a:rPr sz="1800" spc="-1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tec</a:t>
            </a:r>
            <a:r>
              <a:rPr sz="1800" spc="-10" dirty="0">
                <a:latin typeface="Arial"/>
                <a:cs typeface="Arial"/>
              </a:rPr>
              <a:t>h</a:t>
            </a:r>
            <a:r>
              <a:rPr sz="1800" spc="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o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spc="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g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 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ex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st 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spc="5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em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nt 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s l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nks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acr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ss p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rso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ca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10" dirty="0">
                <a:latin typeface="Arial"/>
                <a:cs typeface="Arial"/>
              </a:rPr>
              <a:t>b</a:t>
            </a:r>
            <a:r>
              <a:rPr sz="1800" dirty="0">
                <a:latin typeface="Arial"/>
                <a:cs typeface="Arial"/>
              </a:rPr>
              <a:t>o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rh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od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4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ork</a:t>
            </a:r>
            <a:r>
              <a:rPr sz="1800" spc="-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.</a:t>
            </a:r>
          </a:p>
          <a:p>
            <a:pPr>
              <a:lnSpc>
                <a:spcPts val="600"/>
              </a:lnSpc>
              <a:spcBef>
                <a:spcPts val="1"/>
              </a:spcBef>
              <a:buFont typeface="Arial"/>
              <a:buChar char="•"/>
            </a:pPr>
            <a:endParaRPr sz="600" dirty="0"/>
          </a:p>
          <a:p>
            <a:pPr marL="299085" marR="6350" indent="-287020" algn="just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lue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th</a:t>
            </a:r>
            <a:r>
              <a:rPr sz="1800" spc="20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1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2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m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lex</a:t>
            </a:r>
            <a:r>
              <a:rPr sz="1800" spc="19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y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19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-2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fect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ve</a:t>
            </a:r>
            <a:r>
              <a:rPr sz="1800" spc="18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tocol</a:t>
            </a:r>
            <a:r>
              <a:rPr sz="1800" spc="19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</a:t>
            </a:r>
            <a:r>
              <a:rPr sz="1800" dirty="0">
                <a:latin typeface="Arial"/>
                <a:cs typeface="Arial"/>
              </a:rPr>
              <a:t>fined</a:t>
            </a:r>
            <a:r>
              <a:rPr sz="1800" spc="210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5" dirty="0">
                <a:latin typeface="Arial"/>
                <a:cs typeface="Arial"/>
              </a:rPr>
              <a:t>t</a:t>
            </a:r>
            <a:r>
              <a:rPr sz="1800" spc="-10" dirty="0">
                <a:latin typeface="Arial"/>
                <a:cs typeface="Arial"/>
              </a:rPr>
              <a:t>h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1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1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IEEE</a:t>
            </a:r>
            <a:r>
              <a:rPr sz="1800" spc="19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8</a:t>
            </a:r>
            <a:r>
              <a:rPr sz="1800" dirty="0">
                <a:latin typeface="Arial"/>
                <a:cs typeface="Arial"/>
              </a:rPr>
              <a:t>02 gr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u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, 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1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h 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10" dirty="0">
                <a:latin typeface="Arial"/>
                <a:cs typeface="Arial"/>
              </a:rPr>
              <a:t>o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s 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5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u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tooth-e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abl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d 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devic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 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ct 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</a:t>
            </a:r>
            <a:r>
              <a:rPr sz="1800" dirty="0">
                <a:latin typeface="Arial"/>
                <a:cs typeface="Arial"/>
              </a:rPr>
              <a:t>d 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10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er d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ta </a:t>
            </a:r>
            <a:r>
              <a:rPr sz="1800" spc="-4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ir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ss</a:t>
            </a:r>
            <a:r>
              <a:rPr sz="1800" spc="5" dirty="0">
                <a:latin typeface="Arial"/>
                <a:cs typeface="Arial"/>
              </a:rPr>
              <a:t>l</a:t>
            </a:r>
            <a:r>
              <a:rPr sz="1800" spc="-145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ith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te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tia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ly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gh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ta rat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s.</a:t>
            </a:r>
          </a:p>
          <a:p>
            <a:pPr>
              <a:lnSpc>
                <a:spcPts val="600"/>
              </a:lnSpc>
              <a:spcBef>
                <a:spcPts val="0"/>
              </a:spcBef>
              <a:buFont typeface="Arial"/>
              <a:buChar char="•"/>
            </a:pPr>
            <a:endParaRPr sz="600" dirty="0"/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spc="1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 smtClean="0">
                <a:latin typeface="Arial"/>
                <a:cs typeface="Arial"/>
              </a:rPr>
              <a:t>RN</a:t>
            </a:r>
            <a:r>
              <a:rPr lang="en-US" dirty="0" smtClean="0">
                <a:latin typeface="Arial"/>
                <a:cs typeface="Arial"/>
              </a:rPr>
              <a:t>4020</a:t>
            </a:r>
            <a:r>
              <a:rPr sz="1800" spc="10" dirty="0" smtClean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u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ve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mb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Bl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et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oth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lang="en-US" sz="1800" spc="10" dirty="0" smtClean="0">
                <a:latin typeface="Arial"/>
                <a:cs typeface="Arial"/>
              </a:rPr>
              <a:t>LE </a:t>
            </a:r>
            <a:r>
              <a:rPr sz="1800" dirty="0" smtClean="0">
                <a:latin typeface="Arial"/>
                <a:cs typeface="Arial"/>
              </a:rPr>
              <a:t>ca</a:t>
            </a:r>
            <a:r>
              <a:rPr sz="1800" spc="-10" dirty="0" smtClean="0">
                <a:latin typeface="Arial"/>
                <a:cs typeface="Arial"/>
              </a:rPr>
              <a:t>p</a:t>
            </a:r>
            <a:r>
              <a:rPr sz="1800" dirty="0" smtClean="0">
                <a:latin typeface="Arial"/>
                <a:cs typeface="Arial"/>
              </a:rPr>
              <a:t>a</a:t>
            </a:r>
            <a:r>
              <a:rPr sz="1800" spc="-10" dirty="0" smtClean="0">
                <a:latin typeface="Arial"/>
                <a:cs typeface="Arial"/>
              </a:rPr>
              <a:t>b</a:t>
            </a:r>
            <a:r>
              <a:rPr sz="1800" dirty="0" smtClean="0">
                <a:latin typeface="Arial"/>
                <a:cs typeface="Arial"/>
              </a:rPr>
              <a:t>i</a:t>
            </a:r>
            <a:r>
              <a:rPr sz="1800" spc="-10" dirty="0" smtClean="0">
                <a:latin typeface="Arial"/>
                <a:cs typeface="Arial"/>
              </a:rPr>
              <a:t>l</a:t>
            </a:r>
            <a:r>
              <a:rPr sz="1800" dirty="0" smtClean="0">
                <a:latin typeface="Arial"/>
                <a:cs typeface="Arial"/>
              </a:rPr>
              <a:t>it</a:t>
            </a:r>
            <a:r>
              <a:rPr sz="1800" spc="-160" dirty="0" smtClean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.</a:t>
            </a:r>
          </a:p>
          <a:p>
            <a:pPr>
              <a:lnSpc>
                <a:spcPts val="600"/>
              </a:lnSpc>
              <a:spcBef>
                <a:spcPts val="1"/>
              </a:spcBef>
              <a:buFont typeface="Arial"/>
              <a:buChar char="•"/>
            </a:pPr>
            <a:endParaRPr sz="600" dirty="0"/>
          </a:p>
        </p:txBody>
      </p:sp>
      <p:sp>
        <p:nvSpPr>
          <p:cNvPr id="3" name="object 3"/>
          <p:cNvSpPr txBox="1"/>
          <p:nvPr/>
        </p:nvSpPr>
        <p:spPr>
          <a:xfrm>
            <a:off x="329590" y="268859"/>
            <a:ext cx="219392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ter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vi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w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2438400"/>
            <a:ext cx="6204586" cy="4165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115">
              <a:lnSpc>
                <a:spcPts val="2855"/>
              </a:lnSpc>
            </a:pPr>
            <a:r>
              <a:rPr dirty="0"/>
              <a:t>Wireless</a:t>
            </a:r>
            <a:r>
              <a:rPr spc="10" dirty="0"/>
              <a:t> </a:t>
            </a:r>
            <a:r>
              <a:rPr dirty="0"/>
              <a:t>N</a:t>
            </a:r>
            <a:r>
              <a:rPr spc="-10" dirty="0"/>
              <a:t>e</a:t>
            </a:r>
            <a:r>
              <a:rPr dirty="0"/>
              <a:t>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9590" y="674496"/>
            <a:ext cx="8414385" cy="193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4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orks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vi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ed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to fo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r cat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g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ri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s: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spc="10" dirty="0">
                <a:latin typeface="Arial"/>
                <a:cs typeface="Arial"/>
              </a:rPr>
              <a:t>T</a:t>
            </a:r>
            <a:r>
              <a:rPr sz="1800" spc="-10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rs</a:t>
            </a:r>
            <a:r>
              <a:rPr sz="1800" spc="-10" dirty="0">
                <a:latin typeface="Arial"/>
                <a:cs typeface="Arial"/>
              </a:rPr>
              <a:t>ona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40" dirty="0">
                <a:latin typeface="Arial"/>
                <a:cs typeface="Arial"/>
              </a:rPr>
              <a:t>w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rk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</a:t>
            </a:r>
            <a:r>
              <a:rPr sz="1800" spc="-140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) 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10" dirty="0">
                <a:latin typeface="Arial"/>
                <a:cs typeface="Arial"/>
              </a:rPr>
              <a:t>ua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y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tes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</a:t>
            </a:r>
            <a:r>
              <a:rPr sz="1800" dirty="0">
                <a:latin typeface="Arial"/>
                <a:cs typeface="Arial"/>
              </a:rPr>
              <a:t>vi</a:t>
            </a:r>
            <a:r>
              <a:rPr sz="1800" spc="-10" dirty="0">
                <a:latin typeface="Arial"/>
                <a:cs typeface="Arial"/>
              </a:rPr>
              <a:t>ce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se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pe</a:t>
            </a:r>
            <a:r>
              <a:rPr sz="1800" dirty="0">
                <a:latin typeface="Arial"/>
                <a:cs typeface="Arial"/>
              </a:rPr>
              <a:t>rs</a:t>
            </a:r>
            <a:r>
              <a:rPr sz="1800" spc="-10" dirty="0">
                <a:latin typeface="Arial"/>
                <a:cs typeface="Arial"/>
              </a:rPr>
              <a:t>on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spc="1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cal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4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ork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(LA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) t</a:t>
            </a:r>
            <a:r>
              <a:rPr sz="1800" spc="-2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ca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ly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g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299085" marR="635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spc="1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he </a:t>
            </a:r>
            <a:r>
              <a:rPr sz="1800" spc="-2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10" dirty="0">
                <a:latin typeface="Arial"/>
                <a:cs typeface="Arial"/>
              </a:rPr>
              <a:t>b</a:t>
            </a:r>
            <a:r>
              <a:rPr sz="1800" spc="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u</a:t>
            </a:r>
            <a:r>
              <a:rPr sz="1800" spc="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od </a:t>
            </a:r>
            <a:r>
              <a:rPr sz="1800" spc="-2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2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10" dirty="0">
                <a:latin typeface="Arial"/>
                <a:cs typeface="Arial"/>
              </a:rPr>
              <a:t>t</a:t>
            </a:r>
            <a:r>
              <a:rPr sz="1800" spc="-20" dirty="0">
                <a:latin typeface="Arial"/>
                <a:cs typeface="Arial"/>
              </a:rPr>
              <a:t>w</a:t>
            </a:r>
            <a:r>
              <a:rPr sz="1800" spc="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rk </a:t>
            </a:r>
            <a:r>
              <a:rPr sz="1800" spc="-20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(NA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) </a:t>
            </a:r>
            <a:r>
              <a:rPr sz="1800" spc="-2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u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d </a:t>
            </a:r>
            <a:r>
              <a:rPr sz="1800" spc="-2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apply </a:t>
            </a:r>
            <a:r>
              <a:rPr sz="1800" spc="-2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2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20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smart </a:t>
            </a:r>
            <a:r>
              <a:rPr sz="1800" spc="-2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sport </a:t>
            </a:r>
            <a:r>
              <a:rPr sz="1800" spc="-20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or </a:t>
            </a:r>
            <a:r>
              <a:rPr sz="1800" dirty="0">
                <a:latin typeface="Arial"/>
                <a:cs typeface="Arial"/>
              </a:rPr>
              <a:t>smart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er</a:t>
            </a:r>
            <a:r>
              <a:rPr sz="1800" spc="-10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y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25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ste</a:t>
            </a:r>
            <a:r>
              <a:rPr sz="1800" spc="-5" dirty="0">
                <a:latin typeface="Arial"/>
                <a:cs typeface="Arial"/>
              </a:rPr>
              <a:t>m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spc="1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he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Wide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Area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10" dirty="0">
                <a:latin typeface="Arial"/>
                <a:cs typeface="Arial"/>
              </a:rPr>
              <a:t>t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spc="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rk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</a:t>
            </a:r>
            <a:r>
              <a:rPr sz="1800" spc="-7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AN)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clud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spc="1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nal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spc="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spc="-25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stems,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tab</a:t>
            </a:r>
            <a:r>
              <a:rPr sz="1800" spc="5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y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Int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-10" dirty="0">
                <a:latin typeface="Arial"/>
                <a:cs typeface="Arial"/>
              </a:rPr>
              <a:t>ne</a:t>
            </a:r>
            <a:r>
              <a:rPr sz="1800" spc="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7801" y="3285020"/>
            <a:ext cx="3352546" cy="2743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ts val="2855"/>
              </a:lnSpc>
            </a:pPr>
            <a:r>
              <a:rPr dirty="0"/>
              <a:t>Protocols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3494" y="877823"/>
            <a:ext cx="5094605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40"/>
              </a:lnSpc>
              <a:tabLst>
                <a:tab pos="640080" algn="l"/>
                <a:tab pos="1316990" algn="l"/>
                <a:tab pos="2541270" algn="l"/>
                <a:tab pos="3615690" algn="l"/>
                <a:tab pos="4712970" algn="l"/>
              </a:tabLst>
            </a:pPr>
            <a:r>
              <a:rPr sz="1800" dirty="0">
                <a:latin typeface="Arial"/>
                <a:cs typeface="Arial"/>
              </a:rPr>
              <a:t>With	l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rge	ne</a:t>
            </a:r>
            <a:r>
              <a:rPr sz="1800" spc="15" dirty="0">
                <a:latin typeface="Arial"/>
                <a:cs typeface="Arial"/>
              </a:rPr>
              <a:t>t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5" dirty="0">
                <a:latin typeface="Arial"/>
                <a:cs typeface="Arial"/>
              </a:rPr>
              <a:t>k</a:t>
            </a:r>
            <a:r>
              <a:rPr sz="1800" dirty="0">
                <a:latin typeface="Arial"/>
                <a:cs typeface="Arial"/>
              </a:rPr>
              <a:t>ed	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spc="-15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st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ms,	pr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toc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ls	can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62346" y="877823"/>
            <a:ext cx="289242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95044" algn="l"/>
                <a:tab pos="1596390" algn="l"/>
              </a:tabLst>
            </a:pP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come	ve</a:t>
            </a:r>
            <a:r>
              <a:rPr sz="1800" spc="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y	com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spc="5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5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d,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3494" y="1152397"/>
            <a:ext cx="8133080" cy="16567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de</a:t>
            </a:r>
            <a:r>
              <a:rPr sz="1800" dirty="0">
                <a:latin typeface="Arial"/>
                <a:cs typeface="Arial"/>
              </a:rPr>
              <a:t>fi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g 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5" dirty="0">
                <a:latin typeface="Arial"/>
                <a:cs typeface="Arial"/>
              </a:rPr>
              <a:t>v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10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10" dirty="0">
                <a:latin typeface="Arial"/>
                <a:cs typeface="Arial"/>
              </a:rPr>
              <a:t>pe</a:t>
            </a:r>
            <a:r>
              <a:rPr sz="1800" dirty="0">
                <a:latin typeface="Arial"/>
                <a:cs typeface="Arial"/>
              </a:rPr>
              <a:t>ct 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f 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mm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nic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 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lin</a:t>
            </a:r>
            <a:r>
              <a:rPr sz="1800" spc="-5" dirty="0">
                <a:latin typeface="Arial"/>
                <a:cs typeface="Arial"/>
              </a:rPr>
              <a:t>k</a:t>
            </a:r>
            <a:r>
              <a:rPr sz="1800" dirty="0">
                <a:latin typeface="Arial"/>
                <a:cs typeface="Arial"/>
              </a:rPr>
              <a:t>. 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19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o 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id 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 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spc="10" dirty="0">
                <a:latin typeface="Arial"/>
                <a:cs typeface="Arial"/>
              </a:rPr>
              <a:t>r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spc="5" dirty="0">
                <a:latin typeface="Arial"/>
                <a:cs typeface="Arial"/>
              </a:rPr>
              <a:t>c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ss 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fining 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</a:t>
            </a:r>
            <a:r>
              <a:rPr sz="1800" spc="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oc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l, 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ati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spc="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al 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Org</a:t>
            </a:r>
            <a:r>
              <a:rPr sz="1800" spc="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sation 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1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spc="10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sat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on 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(IS</a:t>
            </a:r>
            <a:r>
              <a:rPr sz="1800" spc="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) d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vised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1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“pr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toc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5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o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s”,</a:t>
            </a:r>
            <a:r>
              <a:rPr sz="1800" spc="1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1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Op</a:t>
            </a:r>
            <a:r>
              <a:rPr sz="1800" i="1" spc="-10" dirty="0">
                <a:latin typeface="Arial"/>
                <a:cs typeface="Arial"/>
              </a:rPr>
              <a:t>e</a:t>
            </a:r>
            <a:r>
              <a:rPr sz="1800" i="1" dirty="0">
                <a:latin typeface="Arial"/>
                <a:cs typeface="Arial"/>
              </a:rPr>
              <a:t>n</a:t>
            </a:r>
            <a:r>
              <a:rPr sz="1800" i="1" spc="14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Systems</a:t>
            </a:r>
            <a:r>
              <a:rPr sz="1800" i="1" spc="14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Interc</a:t>
            </a:r>
            <a:r>
              <a:rPr sz="1800" i="1" spc="-10" dirty="0">
                <a:latin typeface="Arial"/>
                <a:cs typeface="Arial"/>
              </a:rPr>
              <a:t>o</a:t>
            </a:r>
            <a:r>
              <a:rPr sz="1800" i="1" dirty="0">
                <a:latin typeface="Arial"/>
                <a:cs typeface="Arial"/>
              </a:rPr>
              <a:t>n</a:t>
            </a:r>
            <a:r>
              <a:rPr sz="1800" i="1" spc="-10" dirty="0">
                <a:latin typeface="Arial"/>
                <a:cs typeface="Arial"/>
              </a:rPr>
              <a:t>n</a:t>
            </a:r>
            <a:r>
              <a:rPr sz="1800" i="1" dirty="0">
                <a:latin typeface="Arial"/>
                <a:cs typeface="Arial"/>
              </a:rPr>
              <a:t>ect</a:t>
            </a:r>
            <a:r>
              <a:rPr sz="1800" i="1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(OS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) mo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, 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s 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sho</a:t>
            </a:r>
            <a:r>
              <a:rPr sz="1800" spc="-15" dirty="0">
                <a:latin typeface="Arial"/>
                <a:cs typeface="Arial"/>
              </a:rPr>
              <a:t>w</a:t>
            </a:r>
            <a:r>
              <a:rPr sz="1800" spc="-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. 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spc="1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h 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</a:t>
            </a:r>
            <a:r>
              <a:rPr sz="1800" spc="-10" dirty="0">
                <a:latin typeface="Arial"/>
                <a:cs typeface="Arial"/>
              </a:rPr>
              <a:t>y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 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f 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OSI  mo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el 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ov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5" dirty="0">
                <a:latin typeface="Arial"/>
                <a:cs typeface="Arial"/>
              </a:rPr>
              <a:t>de</a:t>
            </a:r>
            <a:r>
              <a:rPr sz="1800" dirty="0">
                <a:latin typeface="Arial"/>
                <a:cs typeface="Arial"/>
              </a:rPr>
              <a:t>s 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fin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d </a:t>
            </a:r>
            <a:r>
              <a:rPr sz="1800" spc="10" dirty="0">
                <a:latin typeface="Arial"/>
                <a:cs typeface="Arial"/>
              </a:rPr>
              <a:t> s</a:t>
            </a:r>
            <a:r>
              <a:rPr sz="1800" dirty="0">
                <a:latin typeface="Arial"/>
                <a:cs typeface="Arial"/>
              </a:rPr>
              <a:t>et 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serv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ces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</a:t>
            </a:r>
            <a:r>
              <a:rPr sz="1800" spc="-1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er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ve,</a:t>
            </a:r>
            <a:r>
              <a:rPr sz="1800" spc="11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nd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spc="1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re</a:t>
            </a:r>
            <a:r>
              <a:rPr sz="1800" spc="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ore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dep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ds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</a:t>
            </a:r>
            <a:r>
              <a:rPr sz="1800" spc="5" dirty="0">
                <a:latin typeface="Arial"/>
                <a:cs typeface="Arial"/>
              </a:rPr>
              <a:t>v</a:t>
            </a:r>
            <a:r>
              <a:rPr sz="1800" dirty="0">
                <a:latin typeface="Arial"/>
                <a:cs typeface="Arial"/>
              </a:rPr>
              <a:t>ic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f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 l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spc="-25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er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spc="-14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1536" y="883665"/>
            <a:ext cx="8176895" cy="1108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he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IEEE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(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Institute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f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El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ctrical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El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1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tro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ic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spc="5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s)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spc="5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</a:t>
            </a:r>
            <a:r>
              <a:rPr sz="1800" spc="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jor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 </a:t>
            </a:r>
            <a:r>
              <a:rPr sz="1800" spc="-1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fining </a:t>
            </a:r>
            <a:r>
              <a:rPr sz="1800" spc="-1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</a:t>
            </a:r>
            <a:r>
              <a:rPr sz="1800" spc="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ar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s 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 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ot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co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s. 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 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nt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s 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1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set 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f 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rds </a:t>
            </a:r>
            <a:r>
              <a:rPr sz="1800" spc="-1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cal Area</a:t>
            </a:r>
            <a:r>
              <a:rPr sz="1800" spc="2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25" dirty="0">
                <a:latin typeface="Arial"/>
                <a:cs typeface="Arial"/>
              </a:rPr>
              <a:t>t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ork</a:t>
            </a:r>
            <a:r>
              <a:rPr sz="1800" spc="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229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cat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2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mb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2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802</a:t>
            </a:r>
            <a:r>
              <a:rPr sz="1800" dirty="0">
                <a:latin typeface="Arial"/>
                <a:cs typeface="Arial"/>
              </a:rPr>
              <a:t>.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sma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2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mber</a:t>
            </a:r>
            <a:r>
              <a:rPr sz="1800" spc="2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f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se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1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2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 re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ev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nt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 this</a:t>
            </a:r>
            <a:r>
              <a:rPr sz="1800" spc="-5" dirty="0">
                <a:latin typeface="Arial"/>
                <a:cs typeface="Arial"/>
              </a:rPr>
              <a:t> an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-15" dirty="0">
                <a:latin typeface="Arial"/>
                <a:cs typeface="Arial"/>
              </a:rPr>
              <a:t>x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ch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pt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sh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spc="-4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9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b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r>
              <a:rPr dirty="0"/>
              <a:t>Protocols </a:t>
            </a:r>
            <a:r>
              <a:rPr dirty="0">
                <a:latin typeface="Arial"/>
                <a:cs typeface="Arial"/>
              </a:rPr>
              <a:t>–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/>
              <a:t>IEEE</a:t>
            </a:r>
            <a:r>
              <a:rPr spc="-10" dirty="0"/>
              <a:t> </a:t>
            </a:r>
            <a:r>
              <a:rPr spc="-45" dirty="0"/>
              <a:t>W</a:t>
            </a:r>
            <a:r>
              <a:rPr dirty="0"/>
              <a:t>orking</a:t>
            </a:r>
            <a:r>
              <a:rPr spc="10" dirty="0"/>
              <a:t> </a:t>
            </a:r>
            <a:r>
              <a:rPr dirty="0"/>
              <a:t>G</a:t>
            </a:r>
            <a:r>
              <a:rPr spc="5" dirty="0"/>
              <a:t>r</a:t>
            </a:r>
            <a:r>
              <a:rPr dirty="0"/>
              <a:t>oups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826895" y="3206623"/>
          <a:ext cx="5210682" cy="24615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1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745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6738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IE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orking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roup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74090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6864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802.3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Ether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et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6738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802.</a:t>
                      </a:r>
                      <a:r>
                        <a:rPr sz="16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Wirele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LAN,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ncluding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600" spc="2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-Fi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802.15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Wirele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2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6738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802.15.1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uetooth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6738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802.15.3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High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irele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 </a:t>
                      </a:r>
                      <a:r>
                        <a:rPr sz="1600" spc="-12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0857"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802.15.4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2865" marR="502920">
                        <a:lnSpc>
                          <a:spcPct val="11510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Lo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16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irele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 </a:t>
                      </a:r>
                      <a:r>
                        <a:rPr sz="1600" spc="-12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AN,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e.g. Zigbee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2855"/>
              </a:lnSpc>
            </a:pPr>
            <a:r>
              <a:rPr dirty="0"/>
              <a:t>In</a:t>
            </a:r>
            <a:r>
              <a:rPr spc="5" dirty="0"/>
              <a:t>t</a:t>
            </a:r>
            <a:r>
              <a:rPr dirty="0"/>
              <a:t>roducing</a:t>
            </a:r>
            <a:r>
              <a:rPr spc="5" dirty="0"/>
              <a:t> </a:t>
            </a:r>
            <a:r>
              <a:rPr dirty="0"/>
              <a:t>Bluetooth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8371" y="822071"/>
            <a:ext cx="8199120" cy="495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Blu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tooth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g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radio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protoco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meant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130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AN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ap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10" dirty="0">
                <a:latin typeface="Arial"/>
                <a:cs typeface="Arial"/>
              </a:rPr>
              <a:t>c</a:t>
            </a:r>
            <a:r>
              <a:rPr sz="1800" spc="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tions,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op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10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ating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in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</a:t>
            </a:r>
            <a:r>
              <a:rPr sz="1800" dirty="0">
                <a:latin typeface="Arial"/>
                <a:cs typeface="Arial"/>
              </a:rPr>
              <a:t>.4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GHz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o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ban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.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</a:t>
            </a:r>
            <a:r>
              <a:rPr sz="1800" spc="-2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vid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ir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ss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nks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</a:t>
            </a:r>
            <a:r>
              <a:rPr sz="1800" spc="20" dirty="0">
                <a:latin typeface="Arial"/>
                <a:cs typeface="Arial"/>
              </a:rPr>
              <a:t>t</a:t>
            </a:r>
            <a:r>
              <a:rPr sz="1800" spc="-15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een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dev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1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es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such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dirty="0">
                <a:latin typeface="Arial"/>
                <a:cs typeface="Arial"/>
              </a:rPr>
              <a:t>mobile </a:t>
            </a:r>
            <a:r>
              <a:rPr sz="1800" spc="-229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ph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spc="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, </a:t>
            </a:r>
            <a:r>
              <a:rPr sz="1800" spc="-220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ir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5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ess </a:t>
            </a:r>
            <a:r>
              <a:rPr sz="1800" spc="-229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au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o </a:t>
            </a:r>
            <a:r>
              <a:rPr sz="1800" spc="-2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dsets, </a:t>
            </a:r>
            <a:r>
              <a:rPr sz="1800" spc="-229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computer </a:t>
            </a:r>
            <a:r>
              <a:rPr sz="1800" spc="-2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terfa</a:t>
            </a:r>
            <a:r>
              <a:rPr sz="1800" spc="15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-2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dev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ces </a:t>
            </a:r>
            <a:r>
              <a:rPr sz="1800" spc="-2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ke </a:t>
            </a:r>
            <a:r>
              <a:rPr sz="1800" spc="-2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mice </a:t>
            </a:r>
            <a:r>
              <a:rPr sz="1800" spc="-5" dirty="0">
                <a:latin typeface="Arial"/>
                <a:cs typeface="Arial"/>
              </a:rPr>
              <a:t>an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ke</a:t>
            </a:r>
            <a:r>
              <a:rPr sz="1800" spc="-25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bo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rds,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remote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sensor</a:t>
            </a:r>
            <a:r>
              <a:rPr sz="1800" spc="-1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42"/>
              </a:spcBef>
            </a:pPr>
            <a:endParaRPr sz="950"/>
          </a:p>
          <a:p>
            <a:pPr>
              <a:lnSpc>
                <a:spcPts val="1000"/>
              </a:lnSpc>
            </a:pPr>
            <a:endParaRPr sz="1000"/>
          </a:p>
          <a:p>
            <a:pPr marL="12700" marR="8890" algn="just">
              <a:lnSpc>
                <a:spcPct val="100099"/>
              </a:lnSpc>
            </a:pPr>
            <a:r>
              <a:rPr sz="1800" spc="1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here</a:t>
            </a:r>
            <a:r>
              <a:rPr sz="1800" spc="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thr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Blu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oth</a:t>
            </a:r>
            <a:r>
              <a:rPr sz="1800" spc="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</a:t>
            </a:r>
            <a:r>
              <a:rPr sz="1800" spc="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sses,</a:t>
            </a:r>
            <a:r>
              <a:rPr sz="1800" spc="1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based</a:t>
            </a:r>
            <a:r>
              <a:rPr sz="1800" spc="14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1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outp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14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p</a:t>
            </a:r>
            <a:r>
              <a:rPr sz="1800" spc="15" dirty="0">
                <a:latin typeface="Arial"/>
                <a:cs typeface="Arial"/>
              </a:rPr>
              <a:t>o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90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.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ss</a:t>
            </a:r>
            <a:r>
              <a:rPr sz="1800" spc="1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</a:t>
            </a:r>
            <a:r>
              <a:rPr sz="1800" spc="1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10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most commo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.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1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main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characteristics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299085" marR="825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spc="1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he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ap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roxim</a:t>
            </a:r>
            <a:r>
              <a:rPr sz="1800" spc="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te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commun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cat</a:t>
            </a:r>
            <a:r>
              <a:rPr sz="1800" spc="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range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1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10</a:t>
            </a:r>
            <a:r>
              <a:rPr sz="1800" dirty="0">
                <a:latin typeface="Arial"/>
                <a:cs typeface="Arial"/>
              </a:rPr>
              <a:t>0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ss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Bl</a:t>
            </a:r>
            <a:r>
              <a:rPr sz="1800" spc="5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et</a:t>
            </a:r>
            <a:r>
              <a:rPr sz="1800" spc="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oth dev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ces,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1</a:t>
            </a:r>
            <a:r>
              <a:rPr sz="1800" dirty="0">
                <a:latin typeface="Arial"/>
                <a:cs typeface="Arial"/>
              </a:rPr>
              <a:t>0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 for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ss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dev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ces,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 for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ss</a:t>
            </a:r>
            <a:r>
              <a:rPr sz="1800" spc="-5" dirty="0">
                <a:latin typeface="Arial"/>
                <a:cs typeface="Arial"/>
              </a:rPr>
              <a:t> 3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49"/>
              </a:spcBef>
              <a:buFont typeface="Arial"/>
              <a:buChar char="•"/>
            </a:pPr>
            <a:endParaRPr sz="550"/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Arial"/>
                <a:cs typeface="Arial"/>
              </a:rPr>
              <a:t>Blu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tooth</a:t>
            </a:r>
            <a:r>
              <a:rPr sz="1800" spc="1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1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</a:t>
            </a:r>
            <a:r>
              <a:rPr sz="1800" spc="5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atively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w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po</a:t>
            </a:r>
            <a:r>
              <a:rPr sz="1800" spc="-15" dirty="0">
                <a:latin typeface="Arial"/>
                <a:cs typeface="Arial"/>
              </a:rPr>
              <a:t>w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;</a:t>
            </a:r>
            <a:r>
              <a:rPr sz="1800" spc="2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dev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ces</a:t>
            </a:r>
            <a:r>
              <a:rPr sz="1800" spc="18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f</a:t>
            </a:r>
            <a:r>
              <a:rPr sz="1800" spc="1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sses</a:t>
            </a:r>
            <a:r>
              <a:rPr sz="1800" spc="1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r>
              <a:rPr sz="1800" spc="1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1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</a:t>
            </a:r>
            <a:r>
              <a:rPr sz="1800" spc="1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aro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spc="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1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100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m</a:t>
            </a:r>
            <a:r>
              <a:rPr sz="1800" spc="-10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 2</a:t>
            </a:r>
            <a:r>
              <a:rPr sz="1800" dirty="0">
                <a:latin typeface="Arial"/>
                <a:cs typeface="Arial"/>
              </a:rPr>
              <a:t>.5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mW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mW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res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ectiv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8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</a:pPr>
            <a:endParaRPr sz="600"/>
          </a:p>
          <a:p>
            <a:pPr marL="299085" marR="825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Arial"/>
                <a:cs typeface="Arial"/>
              </a:rPr>
              <a:t>Data</a:t>
            </a:r>
            <a:r>
              <a:rPr sz="1800" spc="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rates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1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Mbps</a:t>
            </a:r>
            <a:r>
              <a:rPr sz="1800" spc="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ach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eve</a:t>
            </a:r>
            <a:r>
              <a:rPr sz="1800" spc="-25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.</a:t>
            </a:r>
            <a:r>
              <a:rPr sz="1800" spc="1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Rece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5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her</a:t>
            </a:r>
            <a:r>
              <a:rPr sz="1800" spc="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rate</a:t>
            </a:r>
            <a:r>
              <a:rPr sz="1800" spc="1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versions are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ng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pte</a:t>
            </a:r>
            <a:r>
              <a:rPr sz="1800" spc="-2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Font typeface="Arial"/>
              <a:buChar char="•"/>
            </a:pPr>
            <a:endParaRPr sz="600"/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spc="-5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8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dev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10" dirty="0">
                <a:latin typeface="Arial"/>
                <a:cs typeface="Arial"/>
              </a:rPr>
              <a:t>c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b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sim</a:t>
            </a:r>
            <a:r>
              <a:rPr sz="1800" spc="5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ltan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us</a:t>
            </a:r>
            <a:r>
              <a:rPr sz="1800" spc="5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spc="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d,</a:t>
            </a:r>
            <a:r>
              <a:rPr sz="1800" spc="-5" dirty="0">
                <a:latin typeface="Arial"/>
                <a:cs typeface="Arial"/>
              </a:rPr>
              <a:t> i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</a:t>
            </a:r>
            <a:r>
              <a:rPr sz="1800" i="1" spc="-10" dirty="0">
                <a:latin typeface="Arial"/>
                <a:cs typeface="Arial"/>
              </a:rPr>
              <a:t>i</a:t>
            </a:r>
            <a:r>
              <a:rPr sz="1800" i="1" dirty="0">
                <a:latin typeface="Arial"/>
                <a:cs typeface="Arial"/>
              </a:rPr>
              <a:t>c</a:t>
            </a:r>
            <a:r>
              <a:rPr sz="1800" i="1" spc="10" dirty="0">
                <a:latin typeface="Arial"/>
                <a:cs typeface="Arial"/>
              </a:rPr>
              <a:t>o</a:t>
            </a:r>
            <a:r>
              <a:rPr sz="1800" i="1" dirty="0">
                <a:latin typeface="Arial"/>
                <a:cs typeface="Arial"/>
              </a:rPr>
              <a:t>ne</a:t>
            </a:r>
            <a:r>
              <a:rPr sz="1800" i="1" spc="-1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.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Blu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tooth d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vice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can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belon</a:t>
            </a:r>
            <a:r>
              <a:rPr sz="1800" dirty="0">
                <a:latin typeface="Arial"/>
                <a:cs typeface="Arial"/>
              </a:rPr>
              <a:t>g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more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on</a:t>
            </a:r>
            <a:r>
              <a:rPr sz="1800" dirty="0">
                <a:latin typeface="Arial"/>
                <a:cs typeface="Arial"/>
              </a:rPr>
              <a:t>e p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co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1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49"/>
              </a:spcBef>
            </a:pPr>
            <a:endParaRPr sz="550"/>
          </a:p>
          <a:p>
            <a:pPr marL="299085" marR="825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Arial"/>
                <a:cs typeface="Arial"/>
              </a:rPr>
              <a:t>Sprea</a:t>
            </a:r>
            <a:r>
              <a:rPr sz="1800" spc="-2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-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pect</a:t>
            </a:r>
            <a:r>
              <a:rPr sz="1800" spc="10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um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frequ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1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y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ho</a:t>
            </a:r>
            <a:r>
              <a:rPr sz="1800" spc="-10" dirty="0">
                <a:latin typeface="Arial"/>
                <a:cs typeface="Arial"/>
              </a:rPr>
              <a:t>p</a:t>
            </a:r>
            <a:r>
              <a:rPr sz="1800" spc="5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g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applie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12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ith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10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transmit</a:t>
            </a:r>
            <a:r>
              <a:rPr sz="1800" spc="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er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cha</a:t>
            </a:r>
            <a:r>
              <a:rPr sz="1800" spc="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g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ng frequ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ncy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pseu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-ran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om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mann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160</a:t>
            </a:r>
            <a:r>
              <a:rPr sz="1800" dirty="0">
                <a:latin typeface="Arial"/>
                <a:cs typeface="Arial"/>
              </a:rPr>
              <a:t>0 times</a:t>
            </a:r>
            <a:r>
              <a:rPr sz="1800" spc="-5" dirty="0">
                <a:latin typeface="Arial"/>
                <a:cs typeface="Arial"/>
              </a:rPr>
              <a:t> pe</a:t>
            </a:r>
            <a:r>
              <a:rPr sz="1800" dirty="0">
                <a:latin typeface="Arial"/>
                <a:cs typeface="Arial"/>
              </a:rPr>
              <a:t>r secon</a:t>
            </a:r>
            <a:r>
              <a:rPr sz="1800" spc="-2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52183" y="184162"/>
            <a:ext cx="1944243" cy="498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5136" y="3651034"/>
            <a:ext cx="6647688" cy="3071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>
              <a:lnSpc>
                <a:spcPts val="2855"/>
              </a:lnSpc>
            </a:pPr>
            <a:r>
              <a:rPr dirty="0"/>
              <a:t>Introduc</a:t>
            </a:r>
            <a:r>
              <a:rPr spc="-10" dirty="0"/>
              <a:t>i</a:t>
            </a:r>
            <a:r>
              <a:rPr dirty="0"/>
              <a:t>ng</a:t>
            </a:r>
            <a:r>
              <a:rPr spc="5" dirty="0"/>
              <a:t> </a:t>
            </a:r>
            <a:r>
              <a:rPr dirty="0"/>
              <a:t>B</a:t>
            </a:r>
            <a:r>
              <a:rPr spc="-10" dirty="0"/>
              <a:t>l</a:t>
            </a:r>
            <a:r>
              <a:rPr dirty="0"/>
              <a:t>uetooth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2768" y="674496"/>
            <a:ext cx="344424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40"/>
              </a:lnSpc>
              <a:tabLst>
                <a:tab pos="762635" algn="l"/>
                <a:tab pos="1880870" algn="l"/>
                <a:tab pos="2807970" algn="l"/>
              </a:tabLst>
            </a:pPr>
            <a:r>
              <a:rPr sz="1800" dirty="0">
                <a:latin typeface="Arial"/>
                <a:cs typeface="Arial"/>
              </a:rPr>
              <a:t>When	Bl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et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spc="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th	d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vic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	detect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75659" y="674496"/>
            <a:ext cx="13836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46100" algn="l"/>
              </a:tabLst>
            </a:pPr>
            <a:r>
              <a:rPr sz="1800" spc="-5" dirty="0">
                <a:latin typeface="Arial"/>
                <a:cs typeface="Arial"/>
              </a:rPr>
              <a:t>on</a:t>
            </a:r>
            <a:r>
              <a:rPr sz="1800" dirty="0">
                <a:latin typeface="Arial"/>
                <a:cs typeface="Arial"/>
              </a:rPr>
              <a:t>e	a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ot</a:t>
            </a:r>
            <a:r>
              <a:rPr sz="1800" spc="-10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10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,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87721" y="674496"/>
            <a:ext cx="16256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6265" algn="l"/>
              </a:tabLst>
            </a:pPr>
            <a:r>
              <a:rPr sz="1800" dirty="0">
                <a:latin typeface="Arial"/>
                <a:cs typeface="Arial"/>
              </a:rPr>
              <a:t>they	d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1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erm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40702" y="674496"/>
            <a:ext cx="136017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5" dirty="0">
                <a:latin typeface="Arial"/>
                <a:cs typeface="Arial"/>
              </a:rPr>
              <a:t>m</a:t>
            </a:r>
            <a:r>
              <a:rPr sz="1800" dirty="0">
                <a:latin typeface="Arial"/>
                <a:cs typeface="Arial"/>
              </a:rPr>
              <a:t>atic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2768" y="949197"/>
            <a:ext cx="8198484" cy="263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</a:pPr>
            <a:r>
              <a:rPr sz="1800" spc="-2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th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they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ee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ter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ct.</a:t>
            </a:r>
            <a:r>
              <a:rPr sz="1800" spc="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ch</a:t>
            </a:r>
            <a:r>
              <a:rPr sz="1800" spc="1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</a:t>
            </a:r>
            <a:r>
              <a:rPr sz="1800" dirty="0">
                <a:latin typeface="Arial"/>
                <a:cs typeface="Arial"/>
              </a:rPr>
              <a:t>vi</a:t>
            </a:r>
            <a:r>
              <a:rPr sz="1800" spc="-1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ha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1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un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5" dirty="0">
                <a:latin typeface="Arial"/>
                <a:cs typeface="Arial"/>
              </a:rPr>
              <a:t>q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3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M</a:t>
            </a:r>
            <a:r>
              <a:rPr sz="1800" spc="-10" dirty="0">
                <a:latin typeface="Arial"/>
                <a:cs typeface="Arial"/>
              </a:rPr>
              <a:t>ed</a:t>
            </a:r>
            <a:r>
              <a:rPr sz="1800" dirty="0">
                <a:latin typeface="Arial"/>
                <a:cs typeface="Arial"/>
              </a:rPr>
              <a:t>ia</a:t>
            </a:r>
            <a:r>
              <a:rPr sz="1800" spc="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Acc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ss</a:t>
            </a:r>
            <a:r>
              <a:rPr sz="1800" spc="13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C</a:t>
            </a:r>
            <a:r>
              <a:rPr sz="1800" spc="-10" dirty="0">
                <a:latin typeface="Arial"/>
                <a:cs typeface="Arial"/>
              </a:rPr>
              <a:t>on</a:t>
            </a:r>
            <a:r>
              <a:rPr sz="1800" dirty="0">
                <a:latin typeface="Arial"/>
                <a:cs typeface="Arial"/>
              </a:rPr>
              <a:t>trol (MAC) </a:t>
            </a:r>
            <a:r>
              <a:rPr sz="1800" spc="2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dr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s </a:t>
            </a:r>
            <a:r>
              <a:rPr sz="1800" spc="24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1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h </a:t>
            </a:r>
            <a:r>
              <a:rPr sz="1800" spc="229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</a:t>
            </a:r>
            <a:r>
              <a:rPr sz="1800" spc="5" dirty="0">
                <a:latin typeface="Arial"/>
                <a:cs typeface="Arial"/>
              </a:rPr>
              <a:t>m</a:t>
            </a:r>
            <a:r>
              <a:rPr sz="1800" dirty="0">
                <a:latin typeface="Arial"/>
                <a:cs typeface="Arial"/>
              </a:rPr>
              <a:t>mu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ic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ng </a:t>
            </a:r>
            <a:r>
              <a:rPr sz="1800" spc="229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devic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 </a:t>
            </a:r>
            <a:r>
              <a:rPr sz="1800" spc="229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 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</a:t>
            </a:r>
            <a:r>
              <a:rPr sz="1800" spc="5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o</a:t>
            </a:r>
            <a:r>
              <a:rPr sz="1800" spc="-10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2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</a:t>
            </a:r>
            <a:r>
              <a:rPr sz="1800" dirty="0">
                <a:latin typeface="Arial"/>
                <a:cs typeface="Arial"/>
              </a:rPr>
              <a:t>d </a:t>
            </a:r>
            <a:r>
              <a:rPr sz="1800" spc="229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initia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e 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ter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ction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f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</a:t>
            </a:r>
            <a:r>
              <a:rPr sz="1800" spc="-10" dirty="0">
                <a:latin typeface="Arial"/>
                <a:cs typeface="Arial"/>
              </a:rPr>
              <a:t>q</a:t>
            </a:r>
            <a:r>
              <a:rPr sz="1800" dirty="0">
                <a:latin typeface="Arial"/>
                <a:cs typeface="Arial"/>
              </a:rPr>
              <a:t>u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re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.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cess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fol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o</a:t>
            </a:r>
            <a:r>
              <a:rPr sz="1800" spc="-45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thr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  <a:p>
            <a:pPr marL="299085" marR="6985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scov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10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y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-</a:t>
            </a:r>
            <a:r>
              <a:rPr sz="1800" spc="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sl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ve</a:t>
            </a:r>
            <a:r>
              <a:rPr sz="1800" spc="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spc="5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le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br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spc="1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asts</a:t>
            </a:r>
            <a:r>
              <a:rPr sz="1800" spc="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its</a:t>
            </a:r>
            <a:r>
              <a:rPr sz="1800" spc="1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me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MAC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dr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ss,</a:t>
            </a:r>
            <a:r>
              <a:rPr sz="1800" spc="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king for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vic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nk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1"/>
              </a:spcBef>
              <a:buFont typeface="Arial"/>
              <a:buChar char="•"/>
            </a:pPr>
            <a:endParaRPr sz="600"/>
          </a:p>
          <a:p>
            <a:pPr marL="299085" marR="635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ir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spc="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g 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sl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ve </a:t>
            </a:r>
            <a:r>
              <a:rPr sz="1800" spc="-1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</a:t>
            </a:r>
            <a:r>
              <a:rPr sz="1800" dirty="0">
                <a:latin typeface="Arial"/>
                <a:cs typeface="Arial"/>
              </a:rPr>
              <a:t>d 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master </a:t>
            </a:r>
            <a:r>
              <a:rPr sz="1800" spc="-20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20" dirty="0">
                <a:latin typeface="Arial"/>
                <a:cs typeface="Arial"/>
              </a:rPr>
              <a:t>x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5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spc="5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e 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nt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ficati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 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 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th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ntic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on </a:t>
            </a:r>
            <a:r>
              <a:rPr sz="1800" spc="-204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, e</a:t>
            </a:r>
            <a:r>
              <a:rPr sz="1800" spc="-20" dirty="0">
                <a:latin typeface="Arial"/>
                <a:cs typeface="Arial"/>
              </a:rPr>
              <a:t>x</a:t>
            </a:r>
            <a:r>
              <a:rPr sz="1800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ng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h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th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 l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nk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sh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u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est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0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Font typeface="Arial"/>
              <a:buChar char="•"/>
            </a:pPr>
            <a:endParaRPr sz="600"/>
          </a:p>
          <a:p>
            <a:pPr marL="299085" marR="635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1632585" algn="l"/>
                <a:tab pos="1890395" algn="l"/>
                <a:tab pos="2856865" algn="l"/>
                <a:tab pos="3279140" algn="l"/>
                <a:tab pos="3775710" algn="l"/>
                <a:tab pos="4705350" algn="l"/>
                <a:tab pos="5661025" algn="l"/>
                <a:tab pos="6423660" algn="l"/>
                <a:tab pos="6729730" algn="l"/>
                <a:tab pos="7252334" algn="l"/>
                <a:tab pos="7598409" algn="l"/>
              </a:tabLst>
            </a:pPr>
            <a:r>
              <a:rPr sz="1800" dirty="0">
                <a:latin typeface="Arial"/>
                <a:cs typeface="Arial"/>
              </a:rPr>
              <a:t>C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nnecti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g	-	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iti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d	</a:t>
            </a:r>
            <a:r>
              <a:rPr sz="1800" spc="5" dirty="0">
                <a:latin typeface="Arial"/>
                <a:cs typeface="Arial"/>
              </a:rPr>
              <a:t>b</a:t>
            </a:r>
            <a:r>
              <a:rPr sz="1800" dirty="0">
                <a:latin typeface="Arial"/>
                <a:cs typeface="Arial"/>
              </a:rPr>
              <a:t>y	the	maste</a:t>
            </a:r>
            <a:r>
              <a:rPr sz="1800" spc="-10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,	thr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u</a:t>
            </a:r>
            <a:r>
              <a:rPr sz="1800" spc="-10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h	</a:t>
            </a:r>
            <a:r>
              <a:rPr sz="1800" spc="-30" dirty="0">
                <a:latin typeface="Arial"/>
                <a:cs typeface="Arial"/>
              </a:rPr>
              <a:t>w</a:t>
            </a:r>
            <a:r>
              <a:rPr sz="1800" spc="5" dirty="0">
                <a:latin typeface="Arial"/>
                <a:cs typeface="Arial"/>
              </a:rPr>
              <a:t>hi</a:t>
            </a:r>
            <a:r>
              <a:rPr sz="1800" dirty="0">
                <a:latin typeface="Arial"/>
                <a:cs typeface="Arial"/>
              </a:rPr>
              <a:t>ch	a	link	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s	fin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spc="5" dirty="0">
                <a:latin typeface="Arial"/>
                <a:cs typeface="Arial"/>
              </a:rPr>
              <a:t>l</a:t>
            </a:r>
            <a:r>
              <a:rPr sz="1800" spc="15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y est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0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2742" y="6348679"/>
            <a:ext cx="316611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x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m</a:t>
            </a:r>
            <a:r>
              <a:rPr sz="1800" b="1" dirty="0">
                <a:latin typeface="Arial"/>
                <a:cs typeface="Arial"/>
              </a:rPr>
              <a:t>p</a:t>
            </a:r>
            <a:r>
              <a:rPr sz="1800" b="1" spc="5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e Blueto</a:t>
            </a:r>
            <a:r>
              <a:rPr sz="1800" b="1" spc="5" dirty="0">
                <a:latin typeface="Arial"/>
                <a:cs typeface="Arial"/>
              </a:rPr>
              <a:t>o</a:t>
            </a:r>
            <a:r>
              <a:rPr sz="1800" b="1" dirty="0">
                <a:latin typeface="Arial"/>
                <a:cs typeface="Arial"/>
              </a:rPr>
              <a:t>th net</a:t>
            </a:r>
            <a:r>
              <a:rPr sz="1800" b="1" spc="30" dirty="0">
                <a:latin typeface="Arial"/>
                <a:cs typeface="Arial"/>
              </a:rPr>
              <a:t>w</a:t>
            </a:r>
            <a:r>
              <a:rPr sz="1800" b="1" spc="-10" dirty="0">
                <a:latin typeface="Arial"/>
                <a:cs typeface="Arial"/>
              </a:rPr>
              <a:t>o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k</a:t>
            </a: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4053" y="4077080"/>
            <a:ext cx="1359027" cy="1367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086" y="427397"/>
            <a:ext cx="5688714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2855"/>
              </a:lnSpc>
            </a:pPr>
            <a:r>
              <a:rPr sz="2800" dirty="0"/>
              <a:t>In</a:t>
            </a:r>
            <a:r>
              <a:rPr sz="2800" spc="5" dirty="0"/>
              <a:t>t</a:t>
            </a:r>
            <a:r>
              <a:rPr sz="2800" dirty="0"/>
              <a:t>roducing</a:t>
            </a:r>
            <a:r>
              <a:rPr sz="2800" spc="5" dirty="0"/>
              <a:t> </a:t>
            </a:r>
            <a:r>
              <a:rPr sz="2800" dirty="0" smtClean="0"/>
              <a:t>Bluetooth</a:t>
            </a:r>
            <a:r>
              <a:rPr lang="en-US" sz="2800" dirty="0" smtClean="0"/>
              <a:t> Low Energy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331086" y="1143000"/>
            <a:ext cx="819912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 lvl="0" algn="just"/>
            <a:r>
              <a:rPr lang="en-US" b="1" dirty="0">
                <a:solidFill>
                  <a:prstClr val="black"/>
                </a:solidFill>
                <a:latin typeface="Arial"/>
                <a:cs typeface="Arial"/>
              </a:rPr>
              <a:t>Bluetooth Low Energy 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( </a:t>
            </a:r>
            <a:r>
              <a:rPr lang="en-US" b="1" dirty="0" smtClean="0">
                <a:solidFill>
                  <a:prstClr val="black"/>
                </a:solidFill>
                <a:latin typeface="Arial"/>
                <a:cs typeface="Arial"/>
              </a:rPr>
              <a:t>BLE</a:t>
            </a:r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, also marketed as </a:t>
            </a:r>
            <a:r>
              <a:rPr lang="en-US" b="1" dirty="0" smtClean="0">
                <a:solidFill>
                  <a:prstClr val="black"/>
                </a:solidFill>
                <a:latin typeface="Arial"/>
                <a:cs typeface="Arial"/>
              </a:rPr>
              <a:t>Bluetooth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b="1" dirty="0" smtClean="0">
                <a:solidFill>
                  <a:prstClr val="black"/>
                </a:solidFill>
                <a:latin typeface="Arial"/>
                <a:cs typeface="Arial"/>
              </a:rPr>
              <a:t>Smart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 ) </a:t>
            </a:r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started as part of the Bluetooth 4.0 Core Specification. It’s tempting to present BLE as a smaller, highly </a:t>
            </a:r>
            <a:r>
              <a:rPr lang="en-US" dirty="0" err="1">
                <a:solidFill>
                  <a:prstClr val="black"/>
                </a:solidFill>
                <a:latin typeface="Arial"/>
                <a:cs typeface="Arial"/>
              </a:rPr>
              <a:t>opti‐mized</a:t>
            </a:r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 version of its bigger brother, </a:t>
            </a:r>
            <a:r>
              <a:rPr lang="en-US" b="1" dirty="0">
                <a:solidFill>
                  <a:prstClr val="black"/>
                </a:solidFill>
                <a:latin typeface="Arial"/>
                <a:cs typeface="Arial"/>
              </a:rPr>
              <a:t>classic</a:t>
            </a:r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Arial"/>
                <a:cs typeface="Arial"/>
              </a:rPr>
              <a:t>Bluetooth</a:t>
            </a:r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, but in reality, BLE has an entirely different lineage and design goals.</a:t>
            </a:r>
            <a:endParaRPr kumimoji="0" sz="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52400"/>
            <a:ext cx="2057400" cy="675084"/>
          </a:xfrm>
          <a:prstGeom prst="rect">
            <a:avLst/>
          </a:prstGeom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331086" y="2667000"/>
            <a:ext cx="5688714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400">
                <a:latin typeface="Arial"/>
                <a:ea typeface="+mj-ea"/>
                <a:cs typeface="Arial"/>
              </a:defRPr>
            </a:lvl1pPr>
          </a:lstStyle>
          <a:p>
            <a:pPr marL="37465">
              <a:lnSpc>
                <a:spcPts val="2855"/>
              </a:lnSpc>
            </a:pPr>
            <a:r>
              <a:rPr lang="en-US" sz="2800" kern="0" dirty="0" smtClean="0">
                <a:solidFill>
                  <a:sysClr val="windowText" lastClr="000000"/>
                </a:solidFill>
              </a:rPr>
              <a:t>Background</a:t>
            </a:r>
            <a:endParaRPr lang="en-US" sz="28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38013" y="3454901"/>
            <a:ext cx="83557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O</a:t>
            </a:r>
            <a:r>
              <a:rPr lang="en-US" altLang="zh-TW" dirty="0" smtClean="0"/>
              <a:t>riginally introduced under the name </a:t>
            </a:r>
            <a:r>
              <a:rPr lang="en-US" altLang="zh-TW" b="1" dirty="0" err="1" smtClean="0"/>
              <a:t>Wibree</a:t>
            </a:r>
            <a:r>
              <a:rPr lang="en-US" altLang="zh-TW" dirty="0" smtClean="0"/>
              <a:t> by Nokia in 2006.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M</a:t>
            </a:r>
            <a:r>
              <a:rPr lang="en-US" altLang="zh-TW" dirty="0" smtClean="0"/>
              <a:t>erged into the main Bluetooth standard in 2010 with the adoption of the Bluetooth Core Specification Version 4.0.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The beginning focus was to design a radio standard with the </a:t>
            </a:r>
            <a:r>
              <a:rPr lang="en-US" altLang="zh-TW" b="1" dirty="0" smtClean="0"/>
              <a:t>lowest possible power consumption</a:t>
            </a:r>
            <a:r>
              <a:rPr lang="en-US" altLang="zh-TW" dirty="0" smtClean="0"/>
              <a:t>, specifically optimized for </a:t>
            </a:r>
            <a:r>
              <a:rPr lang="en-US" altLang="zh-TW" b="1" dirty="0" smtClean="0"/>
              <a:t>low cost, low bandwidth, low power, and low complexity.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563371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1952</TotalTime>
  <Words>2877</Words>
  <Application>Microsoft Macintosh PowerPoint</Application>
  <PresentationFormat>如螢幕大小 (4:3)</PresentationFormat>
  <Paragraphs>451</Paragraphs>
  <Slides>39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5" baseType="lpstr">
      <vt:lpstr>Arial Narrow</vt:lpstr>
      <vt:lpstr>Calibri</vt:lpstr>
      <vt:lpstr>Consolas</vt:lpstr>
      <vt:lpstr>新細明體</vt:lpstr>
      <vt:lpstr>Arial</vt:lpstr>
      <vt:lpstr>Office Theme</vt:lpstr>
      <vt:lpstr>PowerPoint 簡報</vt:lpstr>
      <vt:lpstr>Some Wireless Preliminaries 1</vt:lpstr>
      <vt:lpstr>Some Wireless Preliminaries 2</vt:lpstr>
      <vt:lpstr>Wireless Networks</vt:lpstr>
      <vt:lpstr>Protocols</vt:lpstr>
      <vt:lpstr>Protocols – IEEE Working Groups</vt:lpstr>
      <vt:lpstr>Introducing Bluetooth</vt:lpstr>
      <vt:lpstr>Introducing Bluetooth</vt:lpstr>
      <vt:lpstr>Introducing Bluetooth Low Energy</vt:lpstr>
      <vt:lpstr>What Makes BLE Different?</vt:lpstr>
      <vt:lpstr>Bluetooth Classic vs SMART</vt:lpstr>
      <vt:lpstr>Classic Bluetooth vs BLE</vt:lpstr>
      <vt:lpstr>Specification configurations</vt:lpstr>
      <vt:lpstr>BLE Platform Support</vt:lpstr>
      <vt:lpstr>GAP - Generic Access Profile</vt:lpstr>
      <vt:lpstr>Device role</vt:lpstr>
      <vt:lpstr>Advertising and Scan Response Data</vt:lpstr>
      <vt:lpstr>GATT - Generic Attribute Profile</vt:lpstr>
      <vt:lpstr>Connected Network Topology </vt:lpstr>
      <vt:lpstr>GATT - Generic Attribute Profile</vt:lpstr>
      <vt:lpstr>GATT - Generic Attribute Profile</vt:lpstr>
      <vt:lpstr>GATT - Generic Attribute Profile</vt:lpstr>
      <vt:lpstr>PowerPoint 簡報</vt:lpstr>
      <vt:lpstr>PowerPoint 簡報</vt:lpstr>
      <vt:lpstr>PowerPoint 簡報</vt:lpstr>
      <vt:lpstr>An Example of BLE Characteristics</vt:lpstr>
      <vt:lpstr>PowerPoint 簡報</vt:lpstr>
      <vt:lpstr>Property Values</vt:lpstr>
      <vt:lpstr>The RN4020 Bluetooth Low Energy Module</vt:lpstr>
      <vt:lpstr>Simple Bluetooth LE: Receive device info from rn4020(1)</vt:lpstr>
      <vt:lpstr>PowerPoint 簡報</vt:lpstr>
      <vt:lpstr>PowerPoint 簡報</vt:lpstr>
      <vt:lpstr>PowerPoint 簡報</vt:lpstr>
      <vt:lpstr>Simple Bluetooth LE: Reading battery level and Notification</vt:lpstr>
      <vt:lpstr>Simple Bluetooth LE: Reading battery level and Notification(2)</vt:lpstr>
      <vt:lpstr>Simple Bluetooth LE: Reading battery level and Notification(3)</vt:lpstr>
      <vt:lpstr>More about Bluetooth LE :</vt:lpstr>
      <vt:lpstr>PowerPoint 簡報</vt:lpstr>
      <vt:lpstr>PowerPoint 簡報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</dc:creator>
  <cp:lastModifiedBy>Jing-Jia Liou</cp:lastModifiedBy>
  <cp:revision>53</cp:revision>
  <dcterms:created xsi:type="dcterms:W3CDTF">2017-03-02T12:38:48Z</dcterms:created>
  <dcterms:modified xsi:type="dcterms:W3CDTF">2017-03-15T05:04:43Z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2016-12-02T00:00:00Z</vt:filetime>
  </property>
  <property fmtid="{D5CDD505-2E9C-101B-9397-08002B2CF9AE}" pid="3" name="LastSaved">
    <vt:filetime>2017-03-02T00:00:00Z</vt:filetime>
  </property>
</Properties>
</file>